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7"/>
  </p:notesMasterIdLst>
  <p:sldIdLst>
    <p:sldId id="256" r:id="rId3"/>
    <p:sldId id="257" r:id="rId4"/>
    <p:sldId id="258" r:id="rId5"/>
    <p:sldId id="259" r:id="rId6"/>
    <p:sldId id="260" r:id="rId8"/>
    <p:sldId id="273" r:id="rId9"/>
    <p:sldId id="262" r:id="rId10"/>
    <p:sldId id="263" r:id="rId11"/>
    <p:sldId id="264"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7" r:id="rId25"/>
    <p:sldId id="286" r:id="rId26"/>
    <p:sldId id="288" r:id="rId27"/>
    <p:sldId id="271" r:id="rId28"/>
    <p:sldId id="272" r:id="rId29"/>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77" d="100"/>
          <a:sy n="77" d="100"/>
        </p:scale>
        <p:origin x="-438"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3E7575-FF99-4D7F-A9C3-342926E8CF75}" type="datetimeFigureOut">
              <a:rPr lang="en-IN" smtClean="0"/>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839B-19BB-44CC-B1BD-D3E4109C12E1}" type="slidenum">
              <a:rPr lang="en-IN" smtClean="0"/>
            </a:fld>
            <a:endParaRPr lang="en-I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0F839B-19BB-44CC-B1BD-D3E4109C12E1}" type="slidenum">
              <a:rPr lang="en-IN" smtClean="0"/>
            </a:fld>
            <a:endParaRPr lang="en-I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
        <p:cNvGrpSpPr/>
        <p:nvPr/>
      </p:nvGrpSpPr>
      <p:grpSpPr>
        <a:xfrm>
          <a:off x="0" y="0"/>
          <a:ext cx="0" cy="0"/>
          <a:chOff x="0" y="0"/>
          <a:chExt cx="0" cy="0"/>
        </a:xfrm>
      </p:grpSpPr>
      <p:sp>
        <p:nvSpPr>
          <p:cNvPr id="133" name="Google Shape;13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4" name="Google Shape;13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3"/>
        <p:cNvGrpSpPr/>
        <p:nvPr/>
      </p:nvGrpSpPr>
      <p:grpSpPr>
        <a:xfrm>
          <a:off x="0" y="0"/>
          <a:ext cx="0" cy="0"/>
          <a:chOff x="0" y="0"/>
          <a:chExt cx="0" cy="0"/>
        </a:xfrm>
      </p:grpSpPr>
      <p:sp>
        <p:nvSpPr>
          <p:cNvPr id="164" name="Google Shape;16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5" name="Google Shape;16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1"/>
        <p:cNvGrpSpPr/>
        <p:nvPr/>
      </p:nvGrpSpPr>
      <p:grpSpPr>
        <a:xfrm>
          <a:off x="0" y="0"/>
          <a:ext cx="0" cy="0"/>
          <a:chOff x="0" y="0"/>
          <a:chExt cx="0" cy="0"/>
        </a:xfrm>
      </p:grpSpPr>
      <p:sp>
        <p:nvSpPr>
          <p:cNvPr id="172" name="Google Shape;17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3" name="Google Shape;17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9"/>
        <p:cNvGrpSpPr/>
        <p:nvPr/>
      </p:nvGrpSpPr>
      <p:grpSpPr>
        <a:xfrm>
          <a:off x="0" y="0"/>
          <a:ext cx="0" cy="0"/>
          <a:chOff x="0" y="0"/>
          <a:chExt cx="0" cy="0"/>
        </a:xfrm>
      </p:grpSpPr>
      <p:sp>
        <p:nvSpPr>
          <p:cNvPr id="180" name="Google Shape;18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1" name="Google Shape;18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
        <p:cNvGrpSpPr/>
        <p:nvPr/>
      </p:nvGrpSpPr>
      <p:grpSpPr>
        <a:xfrm>
          <a:off x="0" y="0"/>
          <a:ext cx="0" cy="0"/>
          <a:chOff x="0" y="0"/>
          <a:chExt cx="0" cy="0"/>
        </a:xfrm>
      </p:grpSpPr>
      <p:sp>
        <p:nvSpPr>
          <p:cNvPr id="188" name="Google Shape;18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9" name="Google Shape;18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5"/>
        <p:cNvGrpSpPr/>
        <p:nvPr/>
      </p:nvGrpSpPr>
      <p:grpSpPr>
        <a:xfrm>
          <a:off x="0" y="0"/>
          <a:ext cx="0" cy="0"/>
          <a:chOff x="0" y="0"/>
          <a:chExt cx="0" cy="0"/>
        </a:xfrm>
      </p:grpSpPr>
      <p:sp>
        <p:nvSpPr>
          <p:cNvPr id="196" name="Google Shape;19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7" name="Google Shape;1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1"/>
        <p:cNvGrpSpPr/>
        <p:nvPr/>
      </p:nvGrpSpPr>
      <p:grpSpPr>
        <a:xfrm>
          <a:off x="0" y="0"/>
          <a:ext cx="0" cy="0"/>
          <a:chOff x="0" y="0"/>
          <a:chExt cx="0" cy="0"/>
        </a:xfrm>
      </p:grpSpPr>
      <p:sp>
        <p:nvSpPr>
          <p:cNvPr id="172" name="Google Shape;17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3" name="Google Shape;17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5E80CE9-0672-4DA1-8CC6-DB7499889AC5}" type="datetime1">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72DB9CA-C85A-4E11-ADC0-8193E41C1656}" type="slidenum">
              <a:rPr lang="en-IN" smtClean="0"/>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45AB5556-AF3A-414C-B2C3-202EE24804CB}" type="datetime1">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72DB9CA-C85A-4E11-ADC0-8193E41C1656}" type="slidenum">
              <a:rPr lang="en-IN" smtClean="0"/>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66AF8648-5174-4940-83FF-D926A08FCBF2}" type="datetime1">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72DB9CA-C85A-4E11-ADC0-8193E41C1656}" type="slidenum">
              <a:rPr lang="en-IN" smtClean="0"/>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D2BC4001-87A7-4542-972D-92AC266D5003}" type="datetime1">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72DB9CA-C85A-4E11-ADC0-8193E41C1656}" type="slidenum">
              <a:rPr lang="en-IN" smtClean="0"/>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9E655B4-4D88-4EC1-AF99-7726194EA1BB}" type="datetime1">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72DB9CA-C85A-4E11-ADC0-8193E41C1656}" type="slidenum">
              <a:rPr lang="en-IN" smtClean="0"/>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87500EC4-C332-4005-8640-679338D6D72F}" type="datetime1">
              <a:rPr lang="en-IN" smtClean="0"/>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72DB9CA-C85A-4E11-ADC0-8193E41C1656}" type="slidenum">
              <a:rPr lang="en-IN" smtClean="0"/>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923FE5DD-1CD9-4C6E-A623-7EE0B14F5D11}" type="datetime1">
              <a:rPr lang="en-IN" smtClean="0"/>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672DB9CA-C85A-4E11-ADC0-8193E41C1656}" type="slidenum">
              <a:rPr lang="en-IN" smtClean="0"/>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9C3D4D1-CD6E-453C-8CE8-C4BF38A87F99}" type="datetime1">
              <a:rPr lang="en-IN" smtClean="0"/>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672DB9CA-C85A-4E11-ADC0-8193E41C1656}" type="slidenum">
              <a:rPr lang="en-IN" smtClean="0"/>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CD2ADD-B891-4312-ADE7-001F44FD2BA3}" type="datetime1">
              <a:rPr lang="en-IN" smtClean="0"/>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672DB9CA-C85A-4E11-ADC0-8193E41C1656}" type="slidenum">
              <a:rPr lang="en-IN" smtClean="0"/>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94CFD40-5B3F-48CA-9E91-F177A4F9F956}" type="datetime1">
              <a:rPr lang="en-IN" smtClean="0"/>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72DB9CA-C85A-4E11-ADC0-8193E41C1656}" type="slidenum">
              <a:rPr lang="en-IN" smtClean="0"/>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3308BCC-6910-4A61-97EF-6597F85AF1CF}" type="datetime1">
              <a:rPr lang="en-IN" smtClean="0"/>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72DB9CA-C85A-4E11-ADC0-8193E41C1656}" type="slidenum">
              <a:rPr lang="en-IN" smtClean="0"/>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46283B-F6D4-485C-8717-981EE02556F3}" type="datetime1">
              <a:rPr lang="en-IN" smtClean="0"/>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DB9CA-C85A-4E11-ADC0-8193E41C1656}" type="slidenum">
              <a:rPr lang="en-IN" smtClean="0"/>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jpe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137160" y="2015497"/>
            <a:ext cx="11894343" cy="4604067"/>
          </a:xfrm>
        </p:spPr>
        <p:txBody>
          <a:bodyPr>
            <a:noAutofit/>
          </a:bodyPr>
          <a:lstStyle/>
          <a:p>
            <a:pPr marL="0" indent="0" algn="ctr" rtl="0">
              <a:spcBef>
                <a:spcPts val="1000"/>
              </a:spcBef>
              <a:buNone/>
            </a:pPr>
            <a:r>
              <a:rPr lang="en-US" sz="3200" b="1" i="0" u="none" strike="noStrike" dirty="0">
                <a:solidFill>
                  <a:srgbClr val="000000"/>
                </a:solidFill>
                <a:effectLst/>
                <a:latin typeface="Times New Roman" panose="02020603050405020304" pitchFamily="18" charset="0"/>
                <a:cs typeface="Times New Roman" panose="02020603050405020304" pitchFamily="18" charset="0"/>
              </a:rPr>
              <a:t>DEPARTMENT OF  </a:t>
            </a:r>
            <a:endParaRPr lang="en-US" sz="3200" b="1" i="0" u="none" strike="noStrike" dirty="0">
              <a:solidFill>
                <a:srgbClr val="000000"/>
              </a:solidFill>
              <a:effectLst/>
              <a:latin typeface="Times New Roman" panose="02020603050405020304" pitchFamily="18" charset="0"/>
              <a:cs typeface="Times New Roman" panose="02020603050405020304" pitchFamily="18" charset="0"/>
            </a:endParaRPr>
          </a:p>
          <a:p>
            <a:pPr marL="0" indent="0" algn="ctr" rtl="0">
              <a:spcBef>
                <a:spcPts val="1000"/>
              </a:spcBef>
              <a:buNone/>
            </a:pPr>
            <a:r>
              <a:rPr lang="en-US" sz="3200" b="1" i="0" u="none" strike="noStrike" dirty="0">
                <a:solidFill>
                  <a:srgbClr val="000000"/>
                </a:solidFill>
                <a:effectLst/>
                <a:latin typeface="Times New Roman" panose="02020603050405020304" pitchFamily="18" charset="0"/>
                <a:cs typeface="Times New Roman" panose="02020603050405020304" pitchFamily="18" charset="0"/>
              </a:rPr>
              <a:t>COMPUTER SCIENCE AND ENGINEERING</a:t>
            </a:r>
            <a:endParaRPr lang="en-US" sz="3200" b="1" i="0" u="none" strike="noStrike" dirty="0">
              <a:solidFill>
                <a:srgbClr val="000000"/>
              </a:solidFill>
              <a:effectLst/>
              <a:latin typeface="Times New Roman" panose="02020603050405020304" pitchFamily="18" charset="0"/>
              <a:cs typeface="Times New Roman" panose="02020603050405020304" pitchFamily="18" charset="0"/>
            </a:endParaRPr>
          </a:p>
          <a:p>
            <a:pPr marL="0" indent="0" algn="ctr" rtl="0">
              <a:spcBef>
                <a:spcPts val="1000"/>
              </a:spcBef>
              <a:buNone/>
            </a:pPr>
            <a:endParaRPr lang="en-US" sz="3200" dirty="0">
              <a:latin typeface="Times New Roman" panose="02020603050405020304" pitchFamily="18" charset="0"/>
              <a:cs typeface="Times New Roman" panose="02020603050405020304" pitchFamily="18" charset="0"/>
            </a:endParaRPr>
          </a:p>
          <a:p>
            <a:pPr marL="0" indent="0" algn="ctr" rtl="0">
              <a:spcBef>
                <a:spcPts val="1000"/>
              </a:spcBef>
              <a:buNone/>
            </a:pPr>
            <a:r>
              <a:rPr lang="en-US" sz="3200" b="1" i="0" u="none" strike="noStrike" dirty="0">
                <a:solidFill>
                  <a:srgbClr val="000000"/>
                </a:solidFill>
                <a:effectLst/>
                <a:latin typeface="Times New Roman" panose="02020603050405020304" pitchFamily="18" charset="0"/>
                <a:cs typeface="Times New Roman" panose="02020603050405020304" pitchFamily="18" charset="0"/>
              </a:rPr>
              <a:t>20CS5501 DESIGN PROJECT-1</a:t>
            </a:r>
            <a:endParaRPr lang="en-US" sz="3200" b="1" i="0" u="none" strike="noStrike" dirty="0">
              <a:solidFill>
                <a:srgbClr val="000000"/>
              </a:solidFill>
              <a:effectLst/>
              <a:latin typeface="Times New Roman" panose="02020603050405020304" pitchFamily="18" charset="0"/>
              <a:cs typeface="Times New Roman" panose="02020603050405020304" pitchFamily="18" charset="0"/>
            </a:endParaRPr>
          </a:p>
          <a:p>
            <a:pPr marL="0" indent="0" algn="ctr" rtl="0">
              <a:spcBef>
                <a:spcPts val="1000"/>
              </a:spcBef>
              <a:buNone/>
            </a:pPr>
            <a:br>
              <a:rPr lang="en-US" sz="3200" b="0" i="0" u="none" strike="noStrike" dirty="0">
                <a:solidFill>
                  <a:srgbClr val="000000"/>
                </a:solidFill>
                <a:effectLst/>
                <a:latin typeface="Times New Roman" panose="02020603050405020304" pitchFamily="18" charset="0"/>
                <a:cs typeface="Times New Roman" panose="02020603050405020304" pitchFamily="18" charset="0"/>
              </a:rPr>
            </a:br>
            <a:r>
              <a:rPr lang="en-US" sz="3200" b="1" i="0" u="none" strike="noStrike" dirty="0">
                <a:solidFill>
                  <a:srgbClr val="000000"/>
                </a:solidFill>
                <a:effectLst/>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a:p>
            <a:pPr marL="0" indent="0" rtl="0">
              <a:spcBef>
                <a:spcPts val="1000"/>
              </a:spcBef>
              <a:buNone/>
            </a:pPr>
            <a:r>
              <a:rPr lang="en-US" b="1" i="0" u="none" strike="noStrike" dirty="0">
                <a:solidFill>
                  <a:srgbClr val="000000"/>
                </a:solidFill>
                <a:effectLst/>
                <a:latin typeface="Times New Roman" panose="02020603050405020304" pitchFamily="18" charset="0"/>
                <a:cs typeface="Times New Roman" panose="02020603050405020304" pitchFamily="18" charset="0"/>
              </a:rPr>
              <a:t>Batch No. : 21</a:t>
            </a:r>
            <a:endParaRPr lang="en-US" b="1" i="0" u="none" strike="noStrike" dirty="0">
              <a:solidFill>
                <a:srgbClr val="000000"/>
              </a:solidFill>
              <a:effectLst/>
              <a:latin typeface="Times New Roman" panose="02020603050405020304" pitchFamily="18" charset="0"/>
              <a:cs typeface="Times New Roman" panose="02020603050405020304" pitchFamily="18" charset="0"/>
            </a:endParaRPr>
          </a:p>
          <a:p>
            <a:pPr marL="0" indent="0" rtl="0">
              <a:spcBef>
                <a:spcPts val="1000"/>
              </a:spcBef>
              <a:buNone/>
            </a:pPr>
            <a:r>
              <a:rPr lang="en-US" b="1" dirty="0">
                <a:solidFill>
                  <a:srgbClr val="000000"/>
                </a:solidFill>
                <a:latin typeface="Times New Roman" panose="02020603050405020304" pitchFamily="18" charset="0"/>
                <a:cs typeface="Times New Roman" panose="02020603050405020304" pitchFamily="18" charset="0"/>
              </a:rPr>
              <a:t>D</a:t>
            </a:r>
            <a:r>
              <a:rPr lang="en-US" b="1" i="0" u="none" strike="noStrike" dirty="0">
                <a:solidFill>
                  <a:srgbClr val="000000"/>
                </a:solidFill>
                <a:effectLst/>
                <a:latin typeface="Times New Roman" panose="02020603050405020304" pitchFamily="18" charset="0"/>
                <a:cs typeface="Times New Roman" panose="02020603050405020304" pitchFamily="18" charset="0"/>
              </a:rPr>
              <a:t>ate  : 05.12.2024</a:t>
            </a:r>
            <a:endPar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9311640" y="6437002"/>
            <a:ext cx="2743200" cy="365125"/>
          </a:xfrm>
        </p:spPr>
        <p:txBody>
          <a:bodyPr/>
          <a:lstStyle/>
          <a:p>
            <a:fld id="{672DB9CA-C85A-4E11-ADC0-8193E41C1656}" type="slidenum">
              <a:rPr lang="en-IN" b="1" smtClean="0">
                <a:solidFill>
                  <a:schemeClr val="tx1"/>
                </a:solidFill>
                <a:latin typeface="Times New Roman" panose="02020603050405020304" pitchFamily="18" charset="0"/>
                <a:cs typeface="Times New Roman" panose="02020603050405020304" pitchFamily="18" charset="0"/>
              </a:rPr>
            </a:fld>
            <a:endParaRPr lang="en-IN" b="1" dirty="0">
              <a:solidFill>
                <a:schemeClr val="tx1"/>
              </a:solidFill>
              <a:latin typeface="Times New Roman" panose="02020603050405020304" pitchFamily="18" charset="0"/>
              <a:cs typeface="Times New Roman" panose="02020603050405020304" pitchFamily="18" charset="0"/>
            </a:endParaRPr>
          </a:p>
        </p:txBody>
      </p:sp>
      <p:pic>
        <p:nvPicPr>
          <p:cNvPr id="7" name="Picture 3"/>
          <p:cNvPicPr>
            <a:picLocks noChangeAspect="1"/>
          </p:cNvPicPr>
          <p:nvPr/>
        </p:nvPicPr>
        <p:blipFill>
          <a:blip r:embed="rId1"/>
          <a:stretch>
            <a:fillRect/>
          </a:stretch>
        </p:blipFill>
        <p:spPr>
          <a:xfrm>
            <a:off x="286544" y="307337"/>
            <a:ext cx="1066800" cy="1057275"/>
          </a:xfrm>
          <a:prstGeom prst="rect">
            <a:avLst/>
          </a:prstGeom>
          <a:noFill/>
          <a:ln w="9525">
            <a:noFill/>
          </a:ln>
        </p:spPr>
      </p:pic>
      <p:pic>
        <p:nvPicPr>
          <p:cNvPr id="8" name="Picture 5"/>
          <p:cNvPicPr>
            <a:picLocks noChangeAspect="1"/>
          </p:cNvPicPr>
          <p:nvPr/>
        </p:nvPicPr>
        <p:blipFill>
          <a:blip r:embed="rId2"/>
          <a:stretch>
            <a:fillRect/>
          </a:stretch>
        </p:blipFill>
        <p:spPr>
          <a:xfrm>
            <a:off x="10807700" y="332101"/>
            <a:ext cx="1154112" cy="1103312"/>
          </a:xfrm>
          <a:prstGeom prst="rect">
            <a:avLst/>
          </a:prstGeom>
          <a:noFill/>
          <a:ln w="9525">
            <a:noFill/>
          </a:ln>
        </p:spPr>
      </p:pic>
      <p:sp>
        <p:nvSpPr>
          <p:cNvPr id="9" name="Rectangle 4"/>
          <p:cNvSpPr/>
          <p:nvPr/>
        </p:nvSpPr>
        <p:spPr>
          <a:xfrm>
            <a:off x="1382713" y="236538"/>
            <a:ext cx="9424987" cy="1198875"/>
          </a:xfrm>
          <a:prstGeom prst="rect">
            <a:avLst/>
          </a:prstGeom>
          <a:noFill/>
          <a:ln w="9525">
            <a:noFill/>
          </a:ln>
        </p:spPr>
        <p:txBody>
          <a:bodyPr lIns="90000" tIns="45000" rIns="90000" bIns="45000">
            <a:spAutoFit/>
          </a:bodyPr>
          <a:lstStyle/>
          <a:p>
            <a:pPr algn="ctr" defTabSz="457200" eaLnBrk="1" hangingPunct="1">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lang="en-US" altLang="en-US" sz="3600" b="1" dirty="0">
                <a:solidFill>
                  <a:srgbClr val="FF0066"/>
                </a:solidFill>
                <a:latin typeface="Arial Narrow" panose="020B0606020202030204" pitchFamily="34" charset="0"/>
                <a:cs typeface="Arial" panose="020B0604020202020204" pitchFamily="34" charset="0"/>
              </a:rPr>
              <a:t>K.RAMAKRISHNAN COLLEGE OF TECHNOLOGY</a:t>
            </a:r>
            <a:endParaRPr lang="en-US" altLang="en-US" sz="3600" b="1" dirty="0">
              <a:solidFill>
                <a:srgbClr val="FF0066"/>
              </a:solidFill>
              <a:latin typeface="Arial Narrow" panose="020B0606020202030204" pitchFamily="34" charset="0"/>
              <a:cs typeface="Arial" panose="020B0604020202020204" pitchFamily="34" charset="0"/>
            </a:endParaRPr>
          </a:p>
          <a:p>
            <a:pPr algn="ctr" defTabSz="457200" eaLnBrk="1" hangingPunct="1">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lang="en-US" altLang="en-US" sz="3600" b="1" dirty="0">
                <a:solidFill>
                  <a:srgbClr val="FF0066"/>
                </a:solidFill>
                <a:latin typeface="Arial Narrow" panose="020B0606020202030204" pitchFamily="34" charset="0"/>
                <a:cs typeface="Arial" panose="020B0604020202020204" pitchFamily="34" charset="0"/>
              </a:rPr>
              <a:t>(AUTONOMOUS), TRICHY.</a:t>
            </a:r>
            <a:endParaRPr lang="en-US" altLang="en-US" sz="3600" b="1" dirty="0">
              <a:solidFill>
                <a:srgbClr val="0000FF"/>
              </a:solidFill>
              <a:latin typeface="Arial Narrow" panose="020B0606020202030204" pitchFamily="34" charset="0"/>
              <a:ea typeface="Arial" panose="020B0604020202020204" pitchFamily="34" charset="0"/>
            </a:endParaRPr>
          </a:p>
        </p:txBody>
      </p:sp>
      <p:sp>
        <p:nvSpPr>
          <p:cNvPr id="11" name="Title 1"/>
          <p:cNvSpPr txBox="1"/>
          <p:nvPr/>
        </p:nvSpPr>
        <p:spPr>
          <a:xfrm>
            <a:off x="0" y="2494915"/>
            <a:ext cx="12180887" cy="11379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lgn="ctr">
              <a:spcBef>
                <a:spcPts val="0"/>
              </a:spcBef>
              <a:buClr>
                <a:schemeClr val="dk1"/>
              </a:buClr>
              <a:buSzPct val="100000"/>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SUMMARY OF MODULE-1</a:t>
            </a:r>
            <a:br>
              <a:rPr lang="en-US" b="1" dirty="0">
                <a:latin typeface="Times New Roman" panose="02020603050405020304"/>
                <a:ea typeface="Times New Roman" panose="02020603050405020304"/>
                <a:cs typeface="Times New Roman" panose="02020603050405020304"/>
                <a:sym typeface="Times New Roman" panose="02020603050405020304"/>
              </a:rPr>
            </a:br>
            <a:r>
              <a:rPr lang="en-US" sz="36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a:t>
            </a:r>
            <a:r>
              <a:rPr lang="en-US" sz="3600" dirty="0">
                <a:latin typeface="Times New Roman" panose="02020603050405020304" pitchFamily="18" charset="0"/>
                <a:ea typeface="Georgia" panose="02040502050405020303"/>
                <a:cs typeface="Times New Roman" panose="02020603050405020304" pitchFamily="18" charset="0"/>
                <a:sym typeface="Georgia" panose="02040502050405020303"/>
              </a:rPr>
              <a:t>User Registration and Login)</a:t>
            </a:r>
            <a:endParaRPr sz="3600" b="1" dirty="0">
              <a:latin typeface="Times New Roman" panose="02020603050405020304" pitchFamily="18" charset="0"/>
              <a:ea typeface="Georgia" panose="02040502050405020303"/>
              <a:cs typeface="Times New Roman" panose="02020603050405020304" pitchFamily="18" charset="0"/>
              <a:sym typeface="Georgia" panose="02040502050405020303"/>
            </a:endParaRPr>
          </a:p>
        </p:txBody>
      </p:sp>
      <p:sp>
        <p:nvSpPr>
          <p:cNvPr id="168" name="Google Shape;168;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indent="0" algn="just">
              <a:spcBef>
                <a:spcPts val="0"/>
              </a:spcBef>
              <a:buClr>
                <a:srgbClr val="FF0000"/>
              </a:buClr>
              <a:buSzPts val="2800"/>
              <a:buNone/>
            </a:pPr>
            <a:endParaRPr sz="3200"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endParaRPr>
          </a:p>
          <a:p>
            <a:pPr marL="0" indent="0" algn="just">
              <a:buClr>
                <a:srgbClr val="FF0000"/>
              </a:buClr>
              <a:buSzPts val="2800"/>
              <a:buNone/>
            </a:pPr>
            <a:r>
              <a:rPr lang="en-US"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rPr>
              <a:t>1.The system starts with user registration, allowing users to create accounts with personal information and preferences.</a:t>
            </a:r>
            <a:endParaRPr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endParaRPr>
          </a:p>
          <a:p>
            <a:pPr marL="0" indent="0" algn="just">
              <a:buClr>
                <a:srgbClr val="FF0000"/>
              </a:buClr>
              <a:buSzPts val="2800"/>
              <a:buNone/>
            </a:pPr>
            <a:endParaRPr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endParaRPr>
          </a:p>
          <a:p>
            <a:pPr marL="0" indent="0" algn="just">
              <a:buClr>
                <a:srgbClr val="FF0000"/>
              </a:buClr>
              <a:buSzPts val="2800"/>
              <a:buNone/>
            </a:pPr>
            <a:r>
              <a:rPr lang="en-US"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rPr>
              <a:t>2.Account management - Users can update their personal information, change passwords, and manage their booking history.</a:t>
            </a:r>
            <a:endParaRPr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endParaRPr>
          </a:p>
          <a:p>
            <a:pPr marL="0" indent="0" algn="just">
              <a:buClr>
                <a:srgbClr val="FF0000"/>
              </a:buClr>
              <a:buSzPts val="2800"/>
              <a:buNone/>
            </a:pPr>
            <a:endParaRPr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endParaRPr>
          </a:p>
          <a:p>
            <a:pPr marL="0" indent="0" algn="just">
              <a:buClr>
                <a:srgbClr val="FF0000"/>
              </a:buClr>
              <a:buSzPts val="2800"/>
              <a:buNone/>
            </a:pPr>
            <a:endParaRPr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endParaRPr>
          </a:p>
        </p:txBody>
      </p:sp>
      <p:sp>
        <p:nvSpPr>
          <p:cNvPr id="169" name="Google Shape;16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chemeClr val="dk1"/>
                </a:solidFill>
              </a:rPr>
            </a:fld>
            <a:endParaRPr b="1">
              <a:solidFill>
                <a:schemeClr val="dk1"/>
              </a:solidFill>
            </a:endParaRPr>
          </a:p>
        </p:txBody>
      </p:sp>
      <p:pic>
        <p:nvPicPr>
          <p:cNvPr id="170" name="Google Shape;170;p10" descr="th"/>
          <p:cNvPicPr preferRelativeResize="0"/>
          <p:nvPr/>
        </p:nvPicPr>
        <p:blipFill rotWithShape="1">
          <a:blip r:embed="rId1"/>
          <a:srcRect/>
          <a:stretch>
            <a:fillRect/>
          </a:stretch>
        </p:blipFill>
        <p:spPr>
          <a:xfrm>
            <a:off x="235585" y="203200"/>
            <a:ext cx="792480" cy="792480"/>
          </a:xfrm>
          <a:prstGeom prst="rect">
            <a:avLst/>
          </a:prstGeom>
          <a:noFill/>
          <a:ln>
            <a:noFill/>
          </a:ln>
        </p:spPr>
      </p:pic>
      <p:pic>
        <p:nvPicPr>
          <p:cNvPr id="6" name="Picture 5"/>
          <p:cNvPicPr>
            <a:picLocks noChangeAspect="1"/>
          </p:cNvPicPr>
          <p:nvPr/>
        </p:nvPicPr>
        <p:blipFill>
          <a:blip r:embed="rId2"/>
          <a:stretch>
            <a:fillRect/>
          </a:stretch>
        </p:blipFill>
        <p:spPr>
          <a:xfrm>
            <a:off x="10807700" y="332101"/>
            <a:ext cx="1154112" cy="1103312"/>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lgn="ctr">
              <a:spcBef>
                <a:spcPts val="0"/>
              </a:spcBef>
              <a:buClr>
                <a:schemeClr val="dk1"/>
              </a:buClr>
              <a:buSzPct val="100000"/>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SUMMARY OF MODULE-2</a:t>
            </a:r>
            <a:br>
              <a:rPr lang="en-US" b="1" dirty="0">
                <a:latin typeface="Times New Roman" panose="02020603050405020304"/>
                <a:ea typeface="Times New Roman" panose="02020603050405020304"/>
                <a:cs typeface="Times New Roman" panose="02020603050405020304"/>
                <a:sym typeface="Times New Roman" panose="02020603050405020304"/>
              </a:rPr>
            </a:br>
            <a:r>
              <a:rPr lang="en-US" sz="36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a:t>
            </a:r>
            <a:r>
              <a:rPr lang="en-US" sz="3600" dirty="0">
                <a:latin typeface="Times New Roman" panose="02020603050405020304" pitchFamily="18" charset="0"/>
                <a:ea typeface="Georgia" panose="02040502050405020303"/>
                <a:cs typeface="Times New Roman" panose="02020603050405020304" pitchFamily="18" charset="0"/>
                <a:sym typeface="Georgia" panose="02040502050405020303"/>
              </a:rPr>
              <a:t>Destination Management)</a:t>
            </a:r>
            <a:endParaRPr sz="3600" b="1" dirty="0">
              <a:latin typeface="Times New Roman" panose="02020603050405020304" pitchFamily="18" charset="0"/>
              <a:ea typeface="Georgia" panose="02040502050405020303"/>
              <a:cs typeface="Times New Roman" panose="02020603050405020304" pitchFamily="18" charset="0"/>
              <a:sym typeface="Georgia" panose="02040502050405020303"/>
            </a:endParaRPr>
          </a:p>
        </p:txBody>
      </p:sp>
      <p:sp>
        <p:nvSpPr>
          <p:cNvPr id="176" name="Google Shape;176;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indent="0" algn="just">
              <a:spcBef>
                <a:spcPts val="0"/>
              </a:spcBef>
              <a:buClr>
                <a:srgbClr val="FF0000"/>
              </a:buClr>
              <a:buSzPts val="2800"/>
              <a:buNone/>
            </a:pPr>
            <a:endParaRPr dirty="0">
              <a:latin typeface="Times New Roman" panose="02020603050405020304"/>
              <a:ea typeface="Times New Roman" panose="02020603050405020304"/>
              <a:cs typeface="Times New Roman" panose="02020603050405020304"/>
              <a:sym typeface="Times New Roman" panose="02020603050405020304"/>
            </a:endParaRPr>
          </a:p>
          <a:p>
            <a:pPr marL="0" indent="0" algn="just">
              <a:buClr>
                <a:srgbClr val="FF0000"/>
              </a:buClr>
              <a:buSzPts val="2800"/>
              <a:buNone/>
            </a:pPr>
            <a:r>
              <a:rPr lang="en-US"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rPr>
              <a:t>1.The system provides comprehensive information about various destinations, covering attractions, activities, and travel tips.</a:t>
            </a:r>
            <a:endParaRPr lang="en-US"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endParaRPr>
          </a:p>
          <a:p>
            <a:pPr marL="0" indent="0" algn="just">
              <a:buClr>
                <a:srgbClr val="FF0000"/>
              </a:buClr>
              <a:buSzPts val="2800"/>
              <a:buNone/>
            </a:pPr>
            <a:endParaRPr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endParaRPr>
          </a:p>
          <a:p>
            <a:pPr marL="0" indent="0" algn="just">
              <a:buClr>
                <a:srgbClr val="FF0000"/>
              </a:buClr>
              <a:buSzPts val="2800"/>
              <a:buNone/>
            </a:pPr>
            <a:r>
              <a:rPr lang="en-US"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2.Having this information really help for travels plan their trips, enhance their overall experience in destination.</a:t>
            </a:r>
            <a:endParaRPr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177" name="Google Shape;1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chemeClr val="dk1"/>
                </a:solidFill>
              </a:rPr>
            </a:fld>
            <a:endParaRPr b="1">
              <a:solidFill>
                <a:schemeClr val="dk1"/>
              </a:solidFill>
            </a:endParaRPr>
          </a:p>
        </p:txBody>
      </p:sp>
      <p:pic>
        <p:nvPicPr>
          <p:cNvPr id="178" name="Google Shape;178;p11" descr="th"/>
          <p:cNvPicPr preferRelativeResize="0"/>
          <p:nvPr/>
        </p:nvPicPr>
        <p:blipFill rotWithShape="1">
          <a:blip r:embed="rId1"/>
          <a:srcRect/>
          <a:stretch>
            <a:fillRect/>
          </a:stretch>
        </p:blipFill>
        <p:spPr>
          <a:xfrm>
            <a:off x="235585" y="203200"/>
            <a:ext cx="792480" cy="792480"/>
          </a:xfrm>
          <a:prstGeom prst="rect">
            <a:avLst/>
          </a:prstGeom>
          <a:noFill/>
          <a:ln>
            <a:noFill/>
          </a:ln>
        </p:spPr>
      </p:pic>
      <p:pic>
        <p:nvPicPr>
          <p:cNvPr id="6" name="Picture 5"/>
          <p:cNvPicPr>
            <a:picLocks noChangeAspect="1"/>
          </p:cNvPicPr>
          <p:nvPr/>
        </p:nvPicPr>
        <p:blipFill>
          <a:blip r:embed="rId2"/>
          <a:stretch>
            <a:fillRect/>
          </a:stretch>
        </p:blipFill>
        <p:spPr>
          <a:xfrm>
            <a:off x="10807700" y="332101"/>
            <a:ext cx="1154112" cy="1103312"/>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lgn="ctr">
              <a:spcBef>
                <a:spcPts val="0"/>
              </a:spcBef>
              <a:buClr>
                <a:schemeClr val="dk1"/>
              </a:buClr>
              <a:buSzPct val="100000"/>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SUMMARY OF MODULE-3</a:t>
            </a:r>
            <a:b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a:t>
            </a:r>
            <a:r>
              <a:rPr lang="en-US" sz="3600" dirty="0">
                <a:latin typeface="Times New Roman" panose="02020603050405020304" pitchFamily="18" charset="0"/>
                <a:ea typeface="Georgia" panose="02040502050405020303"/>
                <a:cs typeface="Times New Roman" panose="02020603050405020304" pitchFamily="18" charset="0"/>
                <a:sym typeface="Georgia" panose="02040502050405020303"/>
              </a:rPr>
              <a:t>Booking and Reservation)</a:t>
            </a:r>
            <a:endParaRPr sz="36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184" name="Google Shape;184;p12"/>
          <p:cNvSpPr txBox="1">
            <a:spLocks noGrp="1"/>
          </p:cNvSpPr>
          <p:nvPr>
            <p:ph type="body" idx="1"/>
          </p:nvPr>
        </p:nvSpPr>
        <p:spPr>
          <a:xfrm>
            <a:off x="631825" y="1600200"/>
            <a:ext cx="10515600" cy="4351338"/>
          </a:xfrm>
          <a:prstGeom prst="rect">
            <a:avLst/>
          </a:prstGeom>
          <a:noFill/>
          <a:ln>
            <a:noFill/>
          </a:ln>
        </p:spPr>
        <p:txBody>
          <a:bodyPr spcFirstLastPara="1" wrap="square" lIns="91425" tIns="45700" rIns="91425" bIns="45700" anchor="t" anchorCtr="0">
            <a:normAutofit/>
          </a:bodyPr>
          <a:lstStyle/>
          <a:p>
            <a:pPr marL="0" indent="0" algn="just">
              <a:spcBef>
                <a:spcPts val="0"/>
              </a:spcBef>
              <a:buClr>
                <a:schemeClr val="dk1"/>
              </a:buClr>
              <a:buSzPts val="2800"/>
              <a:buNone/>
            </a:pPr>
            <a:endParaRPr sz="3200" dirty="0">
              <a:latin typeface="Times New Roman" panose="02020603050405020304" pitchFamily="18" charset="0"/>
              <a:ea typeface="Georgia" panose="02040502050405020303"/>
              <a:cs typeface="Times New Roman" panose="02020603050405020304" pitchFamily="18" charset="0"/>
              <a:sym typeface="Georgia" panose="02040502050405020303"/>
            </a:endParaRPr>
          </a:p>
          <a:p>
            <a:pPr marL="0" indent="0" algn="just">
              <a:buClr>
                <a:schemeClr val="dk1"/>
              </a:buClr>
              <a:buSzPts val="2800"/>
              <a:buNone/>
            </a:pPr>
            <a:r>
              <a:rPr lang="en-US" dirty="0">
                <a:latin typeface="Times New Roman" panose="02020603050405020304" pitchFamily="18" charset="0"/>
                <a:ea typeface="Georgia" panose="02040502050405020303"/>
                <a:cs typeface="Times New Roman" panose="02020603050405020304" pitchFamily="18" charset="0"/>
                <a:sym typeface="Georgia" panose="02040502050405020303"/>
              </a:rPr>
              <a:t>1.Booking: Customer </a:t>
            </a:r>
            <a:r>
              <a:rPr lang="en-US" dirty="0" err="1">
                <a:latin typeface="Times New Roman" panose="02020603050405020304" pitchFamily="18" charset="0"/>
                <a:ea typeface="Georgia" panose="02040502050405020303"/>
                <a:cs typeface="Times New Roman" panose="02020603050405020304" pitchFamily="18" charset="0"/>
                <a:sym typeface="Georgia" panose="02040502050405020303"/>
              </a:rPr>
              <a:t>information,travel</a:t>
            </a:r>
            <a:r>
              <a:rPr lang="en-US" dirty="0">
                <a:latin typeface="Times New Roman" panose="02020603050405020304" pitchFamily="18" charset="0"/>
                <a:ea typeface="Georgia" panose="02040502050405020303"/>
                <a:cs typeface="Times New Roman" panose="02020603050405020304" pitchFamily="18" charset="0"/>
                <a:sym typeface="Georgia" panose="02040502050405020303"/>
              </a:rPr>
              <a:t> dates/times, product or service selection.</a:t>
            </a:r>
            <a:endParaRPr lang="en-US" dirty="0">
              <a:latin typeface="Times New Roman" panose="02020603050405020304" pitchFamily="18" charset="0"/>
              <a:ea typeface="Georgia" panose="02040502050405020303"/>
              <a:cs typeface="Times New Roman" panose="02020603050405020304" pitchFamily="18" charset="0"/>
              <a:sym typeface="Georgia" panose="02040502050405020303"/>
            </a:endParaRPr>
          </a:p>
          <a:p>
            <a:pPr marL="0" indent="0" algn="just">
              <a:buClr>
                <a:schemeClr val="dk1"/>
              </a:buClr>
              <a:buSzPts val="2800"/>
              <a:buNone/>
            </a:pPr>
            <a:endParaRPr dirty="0">
              <a:latin typeface="Times New Roman" panose="02020603050405020304" pitchFamily="18" charset="0"/>
              <a:ea typeface="Georgia" panose="02040502050405020303"/>
              <a:cs typeface="Times New Roman" panose="02020603050405020304" pitchFamily="18" charset="0"/>
              <a:sym typeface="Georgia" panose="02040502050405020303"/>
            </a:endParaRPr>
          </a:p>
          <a:p>
            <a:pPr marL="0" indent="0" algn="just">
              <a:buClr>
                <a:schemeClr val="dk1"/>
              </a:buClr>
              <a:buSzPts val="2800"/>
              <a:buNone/>
            </a:pPr>
            <a:r>
              <a:rPr lang="en-US" dirty="0">
                <a:latin typeface="Times New Roman" panose="02020603050405020304" pitchFamily="18" charset="0"/>
                <a:ea typeface="Georgia" panose="02040502050405020303"/>
                <a:cs typeface="Times New Roman" panose="02020603050405020304" pitchFamily="18" charset="0"/>
                <a:sym typeface="Georgia" panose="02040502050405020303"/>
              </a:rPr>
              <a:t>2.User can reserve activities such as to</a:t>
            </a:r>
            <a:r>
              <a:rPr lang="en-IN" altLang="en-US" dirty="0">
                <a:latin typeface="Times New Roman" panose="02020603050405020304" pitchFamily="18" charset="0"/>
                <a:ea typeface="Georgia" panose="02040502050405020303"/>
                <a:cs typeface="Times New Roman" panose="02020603050405020304" pitchFamily="18" charset="0"/>
                <a:sym typeface="Georgia" panose="02040502050405020303"/>
              </a:rPr>
              <a:t>u</a:t>
            </a:r>
            <a:r>
              <a:rPr lang="en-US" dirty="0">
                <a:latin typeface="Times New Roman" panose="02020603050405020304" pitchFamily="18" charset="0"/>
                <a:ea typeface="Georgia" panose="02040502050405020303"/>
                <a:cs typeface="Times New Roman" panose="02020603050405020304" pitchFamily="18" charset="0"/>
                <a:sym typeface="Georgia" panose="02040502050405020303"/>
              </a:rPr>
              <a:t>r sightseeing, cultural experiences and adventure activities.</a:t>
            </a:r>
            <a:endParaRPr lang="en-US" dirty="0">
              <a:latin typeface="Times New Roman" panose="02020603050405020304" pitchFamily="18" charset="0"/>
              <a:ea typeface="Georgia" panose="02040502050405020303"/>
              <a:cs typeface="Times New Roman" panose="02020603050405020304" pitchFamily="18" charset="0"/>
              <a:sym typeface="Georgia" panose="02040502050405020303"/>
            </a:endParaRPr>
          </a:p>
          <a:p>
            <a:pPr marL="0" indent="0" algn="just">
              <a:buClr>
                <a:schemeClr val="dk1"/>
              </a:buClr>
              <a:buSzPts val="2800"/>
              <a:buNone/>
            </a:pPr>
            <a:endParaRPr dirty="0">
              <a:latin typeface="Times New Roman" panose="02020603050405020304" pitchFamily="18" charset="0"/>
              <a:ea typeface="Georgia" panose="02040502050405020303"/>
              <a:cs typeface="Times New Roman" panose="02020603050405020304" pitchFamily="18" charset="0"/>
              <a:sym typeface="Georgia" panose="02040502050405020303"/>
            </a:endParaRPr>
          </a:p>
          <a:p>
            <a:pPr marL="0" indent="0" algn="just">
              <a:buClr>
                <a:schemeClr val="dk1"/>
              </a:buClr>
              <a:buSzPts val="2800"/>
              <a:buNone/>
            </a:pPr>
            <a:r>
              <a:rPr lang="en-US" dirty="0">
                <a:latin typeface="Times New Roman" panose="02020603050405020304" pitchFamily="18" charset="0"/>
                <a:ea typeface="Georgia" panose="02040502050405020303"/>
                <a:cs typeface="Times New Roman" panose="02020603050405020304" pitchFamily="18" charset="0"/>
                <a:sym typeface="Georgia" panose="02040502050405020303"/>
              </a:rPr>
              <a:t>3.Customer confirms reservation within the expiry time. </a:t>
            </a:r>
            <a:endParaRPr dirty="0">
              <a:latin typeface="Times New Roman" panose="02020603050405020304" pitchFamily="18" charset="0"/>
              <a:ea typeface="Georgia" panose="02040502050405020303"/>
              <a:cs typeface="Times New Roman" panose="02020603050405020304" pitchFamily="18" charset="0"/>
              <a:sym typeface="Georgia" panose="02040502050405020303"/>
            </a:endParaRPr>
          </a:p>
        </p:txBody>
      </p:sp>
      <p:sp>
        <p:nvSpPr>
          <p:cNvPr id="185" name="Google Shape;185;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chemeClr val="dk1"/>
                </a:solidFill>
              </a:rPr>
            </a:fld>
            <a:endParaRPr b="1">
              <a:solidFill>
                <a:schemeClr val="dk1"/>
              </a:solidFill>
            </a:endParaRPr>
          </a:p>
        </p:txBody>
      </p:sp>
      <p:pic>
        <p:nvPicPr>
          <p:cNvPr id="186" name="Google Shape;186;p12" descr="th"/>
          <p:cNvPicPr preferRelativeResize="0"/>
          <p:nvPr/>
        </p:nvPicPr>
        <p:blipFill rotWithShape="1">
          <a:blip r:embed="rId1"/>
          <a:srcRect/>
          <a:stretch>
            <a:fillRect/>
          </a:stretch>
        </p:blipFill>
        <p:spPr>
          <a:xfrm>
            <a:off x="235585" y="203200"/>
            <a:ext cx="792480" cy="792480"/>
          </a:xfrm>
          <a:prstGeom prst="rect">
            <a:avLst/>
          </a:prstGeom>
          <a:noFill/>
          <a:ln>
            <a:noFill/>
          </a:ln>
        </p:spPr>
      </p:pic>
      <p:pic>
        <p:nvPicPr>
          <p:cNvPr id="6" name="Picture 5"/>
          <p:cNvPicPr>
            <a:picLocks noChangeAspect="1"/>
          </p:cNvPicPr>
          <p:nvPr/>
        </p:nvPicPr>
        <p:blipFill>
          <a:blip r:embed="rId2"/>
          <a:stretch>
            <a:fillRect/>
          </a:stretch>
        </p:blipFill>
        <p:spPr>
          <a:xfrm>
            <a:off x="10807700" y="332101"/>
            <a:ext cx="1154112" cy="1103312"/>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lgn="ctr">
              <a:spcBef>
                <a:spcPts val="0"/>
              </a:spcBef>
              <a:buClr>
                <a:schemeClr val="dk1"/>
              </a:buClr>
              <a:buSzPct val="100000"/>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SUMMARY OF MODULE-4</a:t>
            </a:r>
            <a:br>
              <a:rPr lang="en-US" b="1" dirty="0">
                <a:latin typeface="Times New Roman" panose="02020603050405020304"/>
                <a:ea typeface="Times New Roman" panose="02020603050405020304"/>
                <a:cs typeface="Times New Roman" panose="02020603050405020304"/>
                <a:sym typeface="Times New Roman" panose="02020603050405020304"/>
              </a:rPr>
            </a:br>
            <a:r>
              <a:rPr lang="en-US" sz="36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a:t>
            </a:r>
            <a:r>
              <a:rPr lang="en-US" sz="3600" dirty="0">
                <a:latin typeface="Times New Roman" panose="02020603050405020304" pitchFamily="18" charset="0"/>
                <a:ea typeface="Georgia" panose="02040502050405020303"/>
                <a:cs typeface="Times New Roman" panose="02020603050405020304" pitchFamily="18" charset="0"/>
                <a:sym typeface="Georgia" panose="02040502050405020303"/>
              </a:rPr>
              <a:t>Tour Packages and Itinerary Planning)</a:t>
            </a:r>
            <a:endParaRPr sz="3600" b="1" dirty="0">
              <a:latin typeface="Times New Roman" panose="02020603050405020304" pitchFamily="18" charset="0"/>
              <a:ea typeface="Georgia" panose="02040502050405020303"/>
              <a:cs typeface="Times New Roman" panose="02020603050405020304" pitchFamily="18" charset="0"/>
              <a:sym typeface="Georgia" panose="02040502050405020303"/>
            </a:endParaRPr>
          </a:p>
        </p:txBody>
      </p:sp>
      <p:sp>
        <p:nvSpPr>
          <p:cNvPr id="192" name="Google Shape;192;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rgbClr val="FF0000"/>
              </a:buClr>
              <a:buSzPts val="2800"/>
              <a:buNone/>
            </a:pPr>
            <a:endParaRPr sz="32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lvl="0" indent="0" algn="just" rtl="0">
              <a:lnSpc>
                <a:spcPct val="90000"/>
              </a:lnSpc>
              <a:spcBef>
                <a:spcPts val="1000"/>
              </a:spcBef>
              <a:spcAft>
                <a:spcPts val="0"/>
              </a:spcAft>
              <a:buClr>
                <a:srgbClr val="FF0000"/>
              </a:buClr>
              <a:buSzPts val="2800"/>
              <a:buNone/>
            </a:pPr>
            <a:r>
              <a:rPr lang="en-US"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1.</a:t>
            </a:r>
            <a:r>
              <a:rPr lang="en-US"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rPr>
              <a:t>The system offers pre-designed tour packages and allows users to create customized itineraries.</a:t>
            </a:r>
            <a:endParaRPr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endParaRPr>
          </a:p>
          <a:p>
            <a:pPr marL="0" lvl="0" indent="0" algn="just" rtl="0">
              <a:lnSpc>
                <a:spcPct val="90000"/>
              </a:lnSpc>
              <a:spcBef>
                <a:spcPts val="1000"/>
              </a:spcBef>
              <a:spcAft>
                <a:spcPts val="0"/>
              </a:spcAft>
              <a:buClr>
                <a:srgbClr val="FF0000"/>
              </a:buClr>
              <a:buSzPts val="2800"/>
              <a:buNone/>
            </a:pPr>
            <a:endParaRPr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lvl="0" indent="0" algn="just" rtl="0">
              <a:lnSpc>
                <a:spcPct val="90000"/>
              </a:lnSpc>
              <a:spcBef>
                <a:spcPts val="1000"/>
              </a:spcBef>
              <a:spcAft>
                <a:spcPts val="0"/>
              </a:spcAft>
              <a:buClr>
                <a:srgbClr val="FF0000"/>
              </a:buClr>
              <a:buSzPts val="2800"/>
              <a:buNone/>
            </a:pPr>
            <a:r>
              <a:rPr lang="en-US"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2.</a:t>
            </a:r>
            <a:r>
              <a:rPr lang="en-US"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rPr>
              <a:t>Users can browse and choose from a variety of curated tour packages based on their interests.</a:t>
            </a:r>
            <a:endParaRPr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endParaRPr>
          </a:p>
          <a:p>
            <a:pPr marL="0" lvl="0" indent="0" algn="just" rtl="0">
              <a:lnSpc>
                <a:spcPct val="90000"/>
              </a:lnSpc>
              <a:spcBef>
                <a:spcPts val="1000"/>
              </a:spcBef>
              <a:spcAft>
                <a:spcPts val="0"/>
              </a:spcAft>
              <a:buClr>
                <a:srgbClr val="FF0000"/>
              </a:buClr>
              <a:buSzPts val="2800"/>
              <a:buNone/>
            </a:pPr>
            <a:endParaRPr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endParaRPr>
          </a:p>
        </p:txBody>
      </p:sp>
      <p:sp>
        <p:nvSpPr>
          <p:cNvPr id="193" name="Google Shape;19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chemeClr val="dk1"/>
                </a:solidFill>
              </a:rPr>
            </a:fld>
            <a:endParaRPr b="1">
              <a:solidFill>
                <a:schemeClr val="dk1"/>
              </a:solidFill>
            </a:endParaRPr>
          </a:p>
        </p:txBody>
      </p:sp>
      <p:pic>
        <p:nvPicPr>
          <p:cNvPr id="194" name="Google Shape;194;p13" descr="th"/>
          <p:cNvPicPr preferRelativeResize="0"/>
          <p:nvPr/>
        </p:nvPicPr>
        <p:blipFill rotWithShape="1">
          <a:blip r:embed="rId1"/>
          <a:srcRect/>
          <a:stretch>
            <a:fillRect/>
          </a:stretch>
        </p:blipFill>
        <p:spPr>
          <a:xfrm>
            <a:off x="235585" y="203200"/>
            <a:ext cx="792480" cy="792480"/>
          </a:xfrm>
          <a:prstGeom prst="rect">
            <a:avLst/>
          </a:prstGeom>
          <a:noFill/>
          <a:ln>
            <a:noFill/>
          </a:ln>
        </p:spPr>
      </p:pic>
      <p:pic>
        <p:nvPicPr>
          <p:cNvPr id="6" name="Picture 5"/>
          <p:cNvPicPr>
            <a:picLocks noChangeAspect="1"/>
          </p:cNvPicPr>
          <p:nvPr/>
        </p:nvPicPr>
        <p:blipFill>
          <a:blip r:embed="rId2"/>
          <a:stretch>
            <a:fillRect/>
          </a:stretch>
        </p:blipFill>
        <p:spPr>
          <a:xfrm>
            <a:off x="10807700" y="332101"/>
            <a:ext cx="1154112" cy="1103312"/>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lgn="ctr">
              <a:spcBef>
                <a:spcPts val="0"/>
              </a:spcBef>
              <a:buClr>
                <a:schemeClr val="dk1"/>
              </a:buClr>
              <a:buSzPct val="100000"/>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SUMMARY OF MODULE-5</a:t>
            </a:r>
            <a:br>
              <a:rPr lang="en-US" b="1" dirty="0">
                <a:latin typeface="Times New Roman" panose="02020603050405020304"/>
                <a:ea typeface="Times New Roman" panose="02020603050405020304"/>
                <a:cs typeface="Times New Roman" panose="02020603050405020304"/>
                <a:sym typeface="Times New Roman" panose="02020603050405020304"/>
              </a:rPr>
            </a:br>
            <a:r>
              <a:rPr lang="en-US" sz="36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a:t>
            </a:r>
            <a:r>
              <a:rPr lang="en-US" sz="3600" dirty="0">
                <a:latin typeface="Times New Roman" panose="02020603050405020304" pitchFamily="18" charset="0"/>
                <a:ea typeface="Georgia" panose="02040502050405020303"/>
                <a:cs typeface="Times New Roman" panose="02020603050405020304" pitchFamily="18" charset="0"/>
                <a:sym typeface="Georgia" panose="02040502050405020303"/>
              </a:rPr>
              <a:t>Feedback and Customer Support)</a:t>
            </a:r>
            <a:endParaRPr sz="3600" b="1" dirty="0">
              <a:latin typeface="Times New Roman" panose="02020603050405020304" pitchFamily="18" charset="0"/>
              <a:ea typeface="Georgia" panose="02040502050405020303"/>
              <a:cs typeface="Times New Roman" panose="02020603050405020304" pitchFamily="18" charset="0"/>
              <a:sym typeface="Georgia" panose="02040502050405020303"/>
            </a:endParaRPr>
          </a:p>
        </p:txBody>
      </p:sp>
      <p:sp>
        <p:nvSpPr>
          <p:cNvPr id="200" name="Google Shape;200;p14"/>
          <p:cNvSpPr txBox="1">
            <a:spLocks noGrp="1"/>
          </p:cNvSpPr>
          <p:nvPr>
            <p:ph type="body" idx="1"/>
          </p:nvPr>
        </p:nvSpPr>
        <p:spPr>
          <a:xfrm>
            <a:off x="838200" y="1752600"/>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0000"/>
              </a:buClr>
              <a:buSzPts val="2800"/>
              <a:buNone/>
            </a:pPr>
            <a:endParaRPr sz="3200"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endParaRPr>
          </a:p>
          <a:p>
            <a:pPr marL="0" lvl="0" indent="0" algn="l" rtl="0">
              <a:lnSpc>
                <a:spcPct val="90000"/>
              </a:lnSpc>
              <a:spcBef>
                <a:spcPts val="1000"/>
              </a:spcBef>
              <a:spcAft>
                <a:spcPts val="0"/>
              </a:spcAft>
              <a:buClr>
                <a:srgbClr val="FF0000"/>
              </a:buClr>
              <a:buSzPts val="2800"/>
              <a:buNone/>
            </a:pPr>
            <a:r>
              <a:rPr lang="en-US"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rPr>
              <a:t>1.The system offers 24/7 customer support through various channels, including  email and phone. This ensures that travelers can receive assistance whenever they need it.</a:t>
            </a:r>
            <a:endParaRPr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endParaRPr>
          </a:p>
          <a:p>
            <a:pPr marL="0" lvl="0" indent="0" algn="l" rtl="0">
              <a:lnSpc>
                <a:spcPct val="90000"/>
              </a:lnSpc>
              <a:spcBef>
                <a:spcPts val="1000"/>
              </a:spcBef>
              <a:spcAft>
                <a:spcPts val="0"/>
              </a:spcAft>
              <a:buClr>
                <a:srgbClr val="FF0000"/>
              </a:buClr>
              <a:buSzPts val="2800"/>
              <a:buNone/>
            </a:pPr>
            <a:endParaRPr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endParaRPr>
          </a:p>
          <a:p>
            <a:pPr marL="0" lvl="0" indent="0" algn="l" rtl="0">
              <a:lnSpc>
                <a:spcPct val="90000"/>
              </a:lnSpc>
              <a:spcBef>
                <a:spcPts val="1000"/>
              </a:spcBef>
              <a:spcAft>
                <a:spcPts val="0"/>
              </a:spcAft>
              <a:buClr>
                <a:srgbClr val="FF0000"/>
              </a:buClr>
              <a:buSzPts val="2800"/>
              <a:buNone/>
            </a:pPr>
            <a:r>
              <a:rPr lang="en-US"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rPr>
              <a:t>2.The system encourages user feedback to improve the overall travel experience. Feedback can be submitted through online surveys, rating systems, and direct communication channels.</a:t>
            </a:r>
            <a:endParaRPr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endParaRPr>
          </a:p>
          <a:p>
            <a:pPr marL="0" lvl="0" indent="0" algn="l" rtl="0">
              <a:lnSpc>
                <a:spcPct val="90000"/>
              </a:lnSpc>
              <a:spcBef>
                <a:spcPts val="1000"/>
              </a:spcBef>
              <a:spcAft>
                <a:spcPts val="0"/>
              </a:spcAft>
              <a:buClr>
                <a:srgbClr val="FF0000"/>
              </a:buClr>
              <a:buSzPts val="2800"/>
              <a:buNone/>
            </a:pPr>
            <a:endParaRPr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endParaRPr>
          </a:p>
          <a:p>
            <a:pPr marL="0" lvl="0" indent="0" algn="l" rtl="0">
              <a:lnSpc>
                <a:spcPct val="90000"/>
              </a:lnSpc>
              <a:spcBef>
                <a:spcPts val="1000"/>
              </a:spcBef>
              <a:spcAft>
                <a:spcPts val="0"/>
              </a:spcAft>
              <a:buClr>
                <a:srgbClr val="FF0000"/>
              </a:buClr>
              <a:buSzPts val="2800"/>
              <a:buNone/>
            </a:pPr>
            <a:endParaRPr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endParaRPr>
          </a:p>
        </p:txBody>
      </p:sp>
      <p:sp>
        <p:nvSpPr>
          <p:cNvPr id="201" name="Google Shape;20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chemeClr val="dk1"/>
                </a:solidFill>
              </a:rPr>
            </a:fld>
            <a:endParaRPr b="1">
              <a:solidFill>
                <a:schemeClr val="dk1"/>
              </a:solidFill>
            </a:endParaRPr>
          </a:p>
        </p:txBody>
      </p:sp>
      <p:pic>
        <p:nvPicPr>
          <p:cNvPr id="202" name="Google Shape;202;p14" descr="th"/>
          <p:cNvPicPr preferRelativeResize="0"/>
          <p:nvPr/>
        </p:nvPicPr>
        <p:blipFill rotWithShape="1">
          <a:blip r:embed="rId1"/>
          <a:srcRect/>
          <a:stretch>
            <a:fillRect/>
          </a:stretch>
        </p:blipFill>
        <p:spPr>
          <a:xfrm>
            <a:off x="235585" y="203200"/>
            <a:ext cx="792480" cy="792480"/>
          </a:xfrm>
          <a:prstGeom prst="rect">
            <a:avLst/>
          </a:prstGeom>
          <a:noFill/>
          <a:ln>
            <a:noFill/>
          </a:ln>
        </p:spPr>
      </p:pic>
      <p:pic>
        <p:nvPicPr>
          <p:cNvPr id="6" name="Picture 5"/>
          <p:cNvPicPr>
            <a:picLocks noChangeAspect="1"/>
          </p:cNvPicPr>
          <p:nvPr/>
        </p:nvPicPr>
        <p:blipFill>
          <a:blip r:embed="rId2"/>
          <a:stretch>
            <a:fillRect/>
          </a:stretch>
        </p:blipFill>
        <p:spPr>
          <a:xfrm>
            <a:off x="10807700" y="332101"/>
            <a:ext cx="1154112" cy="1103312"/>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1"/>
          <p:cNvSpPr txBox="1">
            <a:spLocks noGrp="1"/>
          </p:cNvSpPr>
          <p:nvPr>
            <p:ph type="title"/>
          </p:nvPr>
        </p:nvSpPr>
        <p:spPr>
          <a:xfrm>
            <a:off x="850582" y="213497"/>
            <a:ext cx="10515600" cy="1325563"/>
          </a:xfrm>
          <a:prstGeom prst="rect">
            <a:avLst/>
          </a:prstGeom>
          <a:noFill/>
          <a:ln>
            <a:noFill/>
          </a:ln>
        </p:spPr>
        <p:txBody>
          <a:bodyPr spcFirstLastPara="1" wrap="square" lIns="91425" tIns="45700" rIns="91425" bIns="45700" anchor="ctr" anchorCtr="0">
            <a:normAutofit/>
          </a:bodyPr>
          <a:lstStyle/>
          <a:p>
            <a:pPr lvl="0" algn="ctr">
              <a:spcBef>
                <a:spcPts val="0"/>
              </a:spcBef>
              <a:buClr>
                <a:schemeClr val="dk1"/>
              </a:buClr>
              <a:buSzPct val="100000"/>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RESULTS AND DISCUSSION</a:t>
            </a:r>
            <a:endParaRPr lang="en-US" b="1" dirty="0">
              <a:latin typeface="Times New Roman" panose="02020603050405020304" pitchFamily="18" charset="0"/>
              <a:ea typeface="Georgia" panose="02040502050405020303"/>
              <a:cs typeface="Times New Roman" panose="02020603050405020304" pitchFamily="18" charset="0"/>
              <a:sym typeface="Georgia" panose="02040502050405020303"/>
            </a:endParaRPr>
          </a:p>
        </p:txBody>
      </p:sp>
      <p:sp>
        <p:nvSpPr>
          <p:cNvPr id="177" name="Google Shape;1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chemeClr val="dk1"/>
                </a:solidFill>
              </a:rPr>
            </a:fld>
            <a:endParaRPr b="1">
              <a:solidFill>
                <a:schemeClr val="dk1"/>
              </a:solidFill>
            </a:endParaRPr>
          </a:p>
        </p:txBody>
      </p:sp>
      <p:pic>
        <p:nvPicPr>
          <p:cNvPr id="178" name="Google Shape;178;p11" descr="th"/>
          <p:cNvPicPr preferRelativeResize="0"/>
          <p:nvPr/>
        </p:nvPicPr>
        <p:blipFill rotWithShape="1">
          <a:blip r:embed="rId1"/>
          <a:srcRect/>
          <a:stretch>
            <a:fillRect/>
          </a:stretch>
        </p:blipFill>
        <p:spPr>
          <a:xfrm>
            <a:off x="235585" y="203200"/>
            <a:ext cx="792480" cy="792480"/>
          </a:xfrm>
          <a:prstGeom prst="rect">
            <a:avLst/>
          </a:prstGeom>
          <a:noFill/>
          <a:ln>
            <a:noFill/>
          </a:ln>
        </p:spPr>
      </p:pic>
      <p:sp>
        <p:nvSpPr>
          <p:cNvPr id="2" name="Text Box 1"/>
          <p:cNvSpPr txBox="1"/>
          <p:nvPr/>
        </p:nvSpPr>
        <p:spPr>
          <a:xfrm>
            <a:off x="4524032" y="1295400"/>
            <a:ext cx="3193415" cy="929640"/>
          </a:xfrm>
          <a:prstGeom prst="rect">
            <a:avLst/>
          </a:prstGeom>
          <a:noFill/>
        </p:spPr>
        <p:txBody>
          <a:bodyPr wrap="square" rtlCol="0">
            <a:noAutofit/>
          </a:bodyPr>
          <a:lstStyle/>
          <a:p>
            <a:pPr algn="ctr"/>
            <a:r>
              <a:rPr lang="en-IN" alt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MODULE-1 </a:t>
            </a:r>
            <a:r>
              <a:rPr lang="en-IN" altLang="en-US" sz="24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LOGIN PORTAL</a:t>
            </a:r>
            <a:endParaRPr lang="en-US" sz="2400" b="1" dirty="0">
              <a:latin typeface="Times New Roman" panose="02020603050405020304" pitchFamily="18" charset="0"/>
              <a:cs typeface="Times New Roman" panose="02020603050405020304" pitchFamily="18" charset="0"/>
            </a:endParaRPr>
          </a:p>
        </p:txBody>
      </p:sp>
      <p:pic>
        <p:nvPicPr>
          <p:cNvPr id="4" name="Picture 3" descr="LOGIN"/>
          <p:cNvPicPr>
            <a:picLocks noChangeAspect="1"/>
          </p:cNvPicPr>
          <p:nvPr/>
        </p:nvPicPr>
        <p:blipFill>
          <a:blip r:embed="rId2"/>
          <a:stretch>
            <a:fillRect/>
          </a:stretch>
        </p:blipFill>
        <p:spPr>
          <a:xfrm>
            <a:off x="2286000" y="2057400"/>
            <a:ext cx="7884795" cy="4588510"/>
          </a:xfrm>
          <a:prstGeom prst="rect">
            <a:avLst/>
          </a:prstGeom>
        </p:spPr>
      </p:pic>
      <p:pic>
        <p:nvPicPr>
          <p:cNvPr id="7" name="Picture 6"/>
          <p:cNvPicPr>
            <a:picLocks noChangeAspect="1"/>
          </p:cNvPicPr>
          <p:nvPr/>
        </p:nvPicPr>
        <p:blipFill>
          <a:blip r:embed="rId3"/>
          <a:stretch>
            <a:fillRect/>
          </a:stretch>
        </p:blipFill>
        <p:spPr>
          <a:xfrm>
            <a:off x="10807700" y="332101"/>
            <a:ext cx="1154112" cy="1103312"/>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173" y="0"/>
            <a:ext cx="10515600" cy="1325563"/>
          </a:xfrm>
        </p:spPr>
        <p:txBody>
          <a:bodyPr>
            <a:normAutofit/>
          </a:bodyPr>
          <a:lstStyle/>
          <a:p>
            <a:pPr algn="ctr">
              <a:lnSpc>
                <a:spcPct val="100000"/>
              </a:lnSpc>
            </a:pPr>
            <a:r>
              <a:rPr lang="en-IN" altLang="en-US" sz="3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MODULE-2</a:t>
            </a:r>
            <a:r>
              <a:rPr lang="en-IN" alt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en-IN" alt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IN" alt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OME PAGE</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fld>
            <a:endParaRPr lang="en-US"/>
          </a:p>
        </p:txBody>
      </p:sp>
      <p:pic>
        <p:nvPicPr>
          <p:cNvPr id="5" name="Picture 4" descr="HOME"/>
          <p:cNvPicPr>
            <a:picLocks noChangeAspect="1"/>
          </p:cNvPicPr>
          <p:nvPr/>
        </p:nvPicPr>
        <p:blipFill>
          <a:blip r:embed="rId1"/>
          <a:stretch>
            <a:fillRect/>
          </a:stretch>
        </p:blipFill>
        <p:spPr>
          <a:xfrm>
            <a:off x="1343660" y="1268730"/>
            <a:ext cx="9360000" cy="5265233"/>
          </a:xfrm>
          <a:prstGeom prst="rect">
            <a:avLst/>
          </a:prstGeom>
        </p:spPr>
      </p:pic>
      <p:pic>
        <p:nvPicPr>
          <p:cNvPr id="154" name="Google Shape;154;p8" descr="th"/>
          <p:cNvPicPr preferRelativeResize="0"/>
          <p:nvPr/>
        </p:nvPicPr>
        <p:blipFill rotWithShape="1">
          <a:blip r:embed="rId2"/>
          <a:srcRect/>
          <a:stretch>
            <a:fillRect/>
          </a:stretch>
        </p:blipFill>
        <p:spPr>
          <a:xfrm>
            <a:off x="235585" y="203200"/>
            <a:ext cx="792480" cy="792480"/>
          </a:xfrm>
          <a:prstGeom prst="rect">
            <a:avLst/>
          </a:prstGeom>
          <a:noFill/>
          <a:ln>
            <a:noFill/>
          </a:ln>
        </p:spPr>
      </p:pic>
      <p:pic>
        <p:nvPicPr>
          <p:cNvPr id="6" name="Picture 5"/>
          <p:cNvPicPr>
            <a:picLocks noChangeAspect="1"/>
          </p:cNvPicPr>
          <p:nvPr/>
        </p:nvPicPr>
        <p:blipFill>
          <a:blip r:embed="rId3"/>
          <a:stretch>
            <a:fillRect/>
          </a:stretch>
        </p:blipFill>
        <p:spPr>
          <a:xfrm>
            <a:off x="11037888" y="165418"/>
            <a:ext cx="1154112" cy="1103312"/>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923" y="-117115"/>
            <a:ext cx="10515600" cy="1371600"/>
          </a:xfrm>
        </p:spPr>
        <p:txBody>
          <a:bodyPr>
            <a:normAutofit/>
          </a:bodyPr>
          <a:lstStyle/>
          <a:p>
            <a:pPr algn="ctr"/>
            <a:r>
              <a:rPr lang="en-IN" altLang="en-US" sz="3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MODULE-3 </a:t>
            </a:r>
            <a:br>
              <a:rPr lang="en-IN" alt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DESTINATION PAGE</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fld>
            <a:endParaRPr lang="en-US"/>
          </a:p>
        </p:txBody>
      </p:sp>
      <p:pic>
        <p:nvPicPr>
          <p:cNvPr id="5" name="Picture 4" descr="DESTINATION"/>
          <p:cNvPicPr>
            <a:picLocks noChangeAspect="1"/>
          </p:cNvPicPr>
          <p:nvPr/>
        </p:nvPicPr>
        <p:blipFill>
          <a:blip r:embed="rId1"/>
          <a:stretch>
            <a:fillRect/>
          </a:stretch>
        </p:blipFill>
        <p:spPr>
          <a:xfrm>
            <a:off x="1150620" y="1124585"/>
            <a:ext cx="9360000" cy="5264924"/>
          </a:xfrm>
          <a:prstGeom prst="rect">
            <a:avLst/>
          </a:prstGeom>
        </p:spPr>
      </p:pic>
      <p:pic>
        <p:nvPicPr>
          <p:cNvPr id="154" name="Google Shape;154;p8" descr="th"/>
          <p:cNvPicPr preferRelativeResize="0"/>
          <p:nvPr/>
        </p:nvPicPr>
        <p:blipFill rotWithShape="1">
          <a:blip r:embed="rId2"/>
          <a:srcRect/>
          <a:stretch>
            <a:fillRect/>
          </a:stretch>
        </p:blipFill>
        <p:spPr>
          <a:xfrm>
            <a:off x="381000" y="172445"/>
            <a:ext cx="792480" cy="792480"/>
          </a:xfrm>
          <a:prstGeom prst="rect">
            <a:avLst/>
          </a:prstGeom>
          <a:noFill/>
          <a:ln>
            <a:noFill/>
          </a:ln>
        </p:spPr>
      </p:pic>
      <p:pic>
        <p:nvPicPr>
          <p:cNvPr id="6" name="Picture 5"/>
          <p:cNvPicPr>
            <a:picLocks noChangeAspect="1"/>
          </p:cNvPicPr>
          <p:nvPr/>
        </p:nvPicPr>
        <p:blipFill>
          <a:blip r:embed="rId3"/>
          <a:stretch>
            <a:fillRect/>
          </a:stretch>
        </p:blipFill>
        <p:spPr>
          <a:xfrm>
            <a:off x="11065620" y="47784"/>
            <a:ext cx="1126380" cy="1076801"/>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006" y="-152400"/>
            <a:ext cx="10515600" cy="1325563"/>
          </a:xfrm>
        </p:spPr>
        <p:txBody>
          <a:bodyPr>
            <a:normAutofit/>
          </a:bodyPr>
          <a:lstStyle/>
          <a:p>
            <a:pPr algn="ctr"/>
            <a:r>
              <a:rPr lang="en-IN" altLang="en-US" sz="3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MODULE-4</a:t>
            </a:r>
            <a:br>
              <a:rPr lang="en-IN" altLang="en-US" sz="3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PRICING PAGE</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fld>
            <a:endParaRPr lang="en-US"/>
          </a:p>
        </p:txBody>
      </p:sp>
      <p:pic>
        <p:nvPicPr>
          <p:cNvPr id="5" name="Picture 4" descr="PRICING"/>
          <p:cNvPicPr>
            <a:picLocks noChangeAspect="1"/>
          </p:cNvPicPr>
          <p:nvPr/>
        </p:nvPicPr>
        <p:blipFill>
          <a:blip r:embed="rId1"/>
          <a:stretch>
            <a:fillRect/>
          </a:stretch>
        </p:blipFill>
        <p:spPr>
          <a:xfrm>
            <a:off x="1127760" y="980440"/>
            <a:ext cx="9360000" cy="5265226"/>
          </a:xfrm>
          <a:prstGeom prst="rect">
            <a:avLst/>
          </a:prstGeom>
        </p:spPr>
      </p:pic>
      <p:pic>
        <p:nvPicPr>
          <p:cNvPr id="154" name="Google Shape;154;p8" descr="th"/>
          <p:cNvPicPr preferRelativeResize="0"/>
          <p:nvPr/>
        </p:nvPicPr>
        <p:blipFill rotWithShape="1">
          <a:blip r:embed="rId2"/>
          <a:srcRect/>
          <a:stretch>
            <a:fillRect/>
          </a:stretch>
        </p:blipFill>
        <p:spPr>
          <a:xfrm>
            <a:off x="280087" y="109906"/>
            <a:ext cx="792480" cy="792480"/>
          </a:xfrm>
          <a:prstGeom prst="rect">
            <a:avLst/>
          </a:prstGeom>
          <a:noFill/>
          <a:ln>
            <a:noFill/>
          </a:ln>
        </p:spPr>
      </p:pic>
      <p:pic>
        <p:nvPicPr>
          <p:cNvPr id="6" name="Picture 5"/>
          <p:cNvPicPr>
            <a:picLocks noChangeAspect="1"/>
          </p:cNvPicPr>
          <p:nvPr/>
        </p:nvPicPr>
        <p:blipFill>
          <a:blip r:embed="rId3"/>
          <a:stretch>
            <a:fillRect/>
          </a:stretch>
        </p:blipFill>
        <p:spPr>
          <a:xfrm>
            <a:off x="11167854" y="16613"/>
            <a:ext cx="1024146" cy="979067"/>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065" y="-152400"/>
            <a:ext cx="10515600" cy="1325563"/>
          </a:xfrm>
        </p:spPr>
        <p:txBody>
          <a:bodyPr>
            <a:normAutofit/>
          </a:bodyPr>
          <a:lstStyle/>
          <a:p>
            <a:pPr algn="ctr"/>
            <a:r>
              <a:rPr lang="en-IN" altLang="en-US" sz="3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MODULE-5</a:t>
            </a:r>
            <a:br>
              <a:rPr lang="en-IN" alt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CUSTOMER FEEDBACK</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fld>
            <a:endParaRPr lang="en-US"/>
          </a:p>
        </p:txBody>
      </p:sp>
      <p:pic>
        <p:nvPicPr>
          <p:cNvPr id="5" name="Picture 4" descr="FEEDBACK"/>
          <p:cNvPicPr>
            <a:picLocks noChangeAspect="1"/>
          </p:cNvPicPr>
          <p:nvPr/>
        </p:nvPicPr>
        <p:blipFill>
          <a:blip r:embed="rId1"/>
          <a:stretch>
            <a:fillRect/>
          </a:stretch>
        </p:blipFill>
        <p:spPr>
          <a:xfrm>
            <a:off x="1055370" y="1052195"/>
            <a:ext cx="9360000" cy="5265076"/>
          </a:xfrm>
          <a:prstGeom prst="rect">
            <a:avLst/>
          </a:prstGeom>
        </p:spPr>
      </p:pic>
      <p:pic>
        <p:nvPicPr>
          <p:cNvPr id="154" name="Google Shape;154;p8" descr="th"/>
          <p:cNvPicPr preferRelativeResize="0"/>
          <p:nvPr/>
        </p:nvPicPr>
        <p:blipFill rotWithShape="1">
          <a:blip r:embed="rId2"/>
          <a:srcRect/>
          <a:stretch>
            <a:fillRect/>
          </a:stretch>
        </p:blipFill>
        <p:spPr>
          <a:xfrm>
            <a:off x="242398" y="96666"/>
            <a:ext cx="792480" cy="792480"/>
          </a:xfrm>
          <a:prstGeom prst="rect">
            <a:avLst/>
          </a:prstGeom>
          <a:noFill/>
          <a:ln>
            <a:noFill/>
          </a:ln>
        </p:spPr>
      </p:pic>
      <p:pic>
        <p:nvPicPr>
          <p:cNvPr id="6" name="Picture 5"/>
          <p:cNvPicPr>
            <a:picLocks noChangeAspect="1"/>
          </p:cNvPicPr>
          <p:nvPr/>
        </p:nvPicPr>
        <p:blipFill>
          <a:blip r:embed="rId3"/>
          <a:stretch>
            <a:fillRect/>
          </a:stretch>
        </p:blipFill>
        <p:spPr>
          <a:xfrm>
            <a:off x="11141342" y="47784"/>
            <a:ext cx="1050657" cy="1004411"/>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311640" y="6437002"/>
            <a:ext cx="2743200" cy="365125"/>
          </a:xfrm>
        </p:spPr>
        <p:txBody>
          <a:bodyPr/>
          <a:lstStyle/>
          <a:p>
            <a:fld id="{672DB9CA-C85A-4E11-ADC0-8193E41C1656}" type="slidenum">
              <a:rPr lang="en-IN" b="1" smtClean="0">
                <a:solidFill>
                  <a:schemeClr val="tx1"/>
                </a:solidFill>
                <a:latin typeface="Times New Roman" panose="02020603050405020304" pitchFamily="18" charset="0"/>
                <a:cs typeface="Times New Roman" panose="02020603050405020304" pitchFamily="18" charset="0"/>
              </a:rPr>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11" name="Title 1"/>
          <p:cNvSpPr txBox="1"/>
          <p:nvPr/>
        </p:nvSpPr>
        <p:spPr>
          <a:xfrm>
            <a:off x="-137160" y="1676713"/>
            <a:ext cx="12192000" cy="11379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buClr>
                <a:schemeClr val="dk1"/>
              </a:buClr>
              <a:buSzPts val="3600"/>
              <a:buNone/>
            </a:pPr>
            <a:r>
              <a:rPr lang="en-US" sz="4400" b="1" dirty="0">
                <a:solidFill>
                  <a:srgbClr val="FF0000"/>
                </a:solidFill>
                <a:effectLst>
                  <a:outerShdw blurRad="38100" dist="38100" dir="2700000" algn="tl">
                    <a:srgbClr val="000000">
                      <a:alpha val="43137"/>
                    </a:srgbClr>
                  </a:outerShdw>
                </a:effectLst>
                <a:latin typeface="Times New Roman" panose="02020603050405020304" pitchFamily="18" charset="0"/>
                <a:ea typeface="Arial Black" panose="020B0A04020102020204"/>
                <a:cs typeface="Times New Roman" panose="02020603050405020304" pitchFamily="18" charset="0"/>
                <a:sym typeface="Arial Black" panose="020B0A04020102020204"/>
              </a:rPr>
              <a:t>Tourist Management System</a:t>
            </a:r>
            <a:endParaRPr lang="en-US" sz="4400" b="1" dirty="0">
              <a:solidFill>
                <a:srgbClr val="FF0000"/>
              </a:solidFill>
              <a:effectLst>
                <a:outerShdw blurRad="38100" dist="38100" dir="2700000" algn="tl">
                  <a:srgbClr val="000000">
                    <a:alpha val="43137"/>
                  </a:srgbClr>
                </a:outerShdw>
              </a:effectLst>
              <a:latin typeface="Times New Roman" panose="02020603050405020304" pitchFamily="18" charset="0"/>
              <a:ea typeface="Arial Black" panose="020B0A04020102020204"/>
              <a:cs typeface="Times New Roman" panose="02020603050405020304" pitchFamily="18" charset="0"/>
              <a:sym typeface="Arial Black" panose="020B0A04020102020204"/>
            </a:endParaRPr>
          </a:p>
        </p:txBody>
      </p:sp>
      <p:pic>
        <p:nvPicPr>
          <p:cNvPr id="6" name="Picture 5"/>
          <p:cNvPicPr>
            <a:picLocks noChangeAspect="1"/>
          </p:cNvPicPr>
          <p:nvPr/>
        </p:nvPicPr>
        <p:blipFill>
          <a:blip r:embed="rId1"/>
          <a:stretch>
            <a:fillRect/>
          </a:stretch>
        </p:blipFill>
        <p:spPr>
          <a:xfrm>
            <a:off x="10807700" y="332101"/>
            <a:ext cx="1154112" cy="1103312"/>
          </a:xfrm>
          <a:prstGeom prst="rect">
            <a:avLst/>
          </a:prstGeom>
          <a:noFill/>
          <a:ln w="9525">
            <a:noFill/>
          </a:ln>
        </p:spPr>
      </p:pic>
      <p:pic>
        <p:nvPicPr>
          <p:cNvPr id="7" name="Google Shape;170;p10" descr="th"/>
          <p:cNvPicPr preferRelativeResize="0"/>
          <p:nvPr/>
        </p:nvPicPr>
        <p:blipFill rotWithShape="1">
          <a:blip r:embed="rId2"/>
          <a:srcRect/>
          <a:stretch>
            <a:fillRect/>
          </a:stretch>
        </p:blipFill>
        <p:spPr>
          <a:xfrm>
            <a:off x="235585" y="203200"/>
            <a:ext cx="792480" cy="792480"/>
          </a:xfrm>
          <a:prstGeom prst="rect">
            <a:avLst/>
          </a:prstGeom>
          <a:noFill/>
          <a:ln>
            <a:noFill/>
          </a:ln>
        </p:spPr>
      </p:pic>
      <p:sp>
        <p:nvSpPr>
          <p:cNvPr id="4" name="TextBox 3"/>
          <p:cNvSpPr txBox="1"/>
          <p:nvPr/>
        </p:nvSpPr>
        <p:spPr>
          <a:xfrm>
            <a:off x="762000" y="3962400"/>
            <a:ext cx="5750010" cy="1384995"/>
          </a:xfrm>
          <a:prstGeom prst="rect">
            <a:avLst/>
          </a:prstGeom>
          <a:noFill/>
        </p:spPr>
        <p:txBody>
          <a:bodyPr wrap="square" rtlCol="0">
            <a:spAutoFit/>
          </a:bodyPr>
          <a:lstStyle/>
          <a:p>
            <a:pPr>
              <a:lnSpc>
                <a:spcPct val="200000"/>
              </a:lnSpc>
            </a:pPr>
            <a:r>
              <a:rPr lang="en-US" sz="2800" b="1"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Guided by</a:t>
            </a:r>
            <a:endParaRPr lang="en-US" sz="2800" b="1"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2800" b="1">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rPr>
              <a:t>V.Sowmiya</a:t>
            </a:r>
            <a:r>
              <a:rPr lang="en-US" sz="2800" b="1" dirty="0">
                <a:solidFill>
                  <a:schemeClr val="dk1"/>
                </a:solidFill>
                <a:latin typeface="Times New Roman" panose="02020603050405020304" pitchFamily="18" charset="0"/>
                <a:ea typeface="Georgia" panose="02040502050405020303"/>
                <a:cs typeface="Times New Roman" panose="02020603050405020304" pitchFamily="18" charset="0"/>
                <a:sym typeface="Georgia" panose="02040502050405020303"/>
              </a:rPr>
              <a:t> M.E,.. AP/CSE</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2800" b="1"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6400800" y="3886200"/>
            <a:ext cx="5791199" cy="2708434"/>
          </a:xfrm>
          <a:prstGeom prst="rect">
            <a:avLst/>
          </a:prstGeom>
          <a:noFill/>
        </p:spPr>
        <p:txBody>
          <a:bodyPr wrap="square" rtlCol="0">
            <a:spAutoFit/>
          </a:bodyPr>
          <a:lstStyle/>
          <a:p>
            <a:pPr>
              <a:lnSpc>
                <a:spcPct val="200000"/>
              </a:lnSpc>
            </a:pPr>
            <a:r>
              <a:rPr lang="en-US" sz="2800" b="1"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Team:</a:t>
            </a:r>
            <a:endParaRPr lang="en-US" sz="2800" b="1"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150000"/>
              </a:lnSpc>
            </a:pPr>
            <a:r>
              <a:rPr lang="en-US" sz="2800" b="1"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M.Fayas</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ahmed</a:t>
            </a:r>
            <a:r>
              <a:rPr lang="en-US" sz="2400" b="1" dirty="0">
                <a:latin typeface="Times New Roman" panose="02020603050405020304" pitchFamily="18" charset="0"/>
                <a:cs typeface="Times New Roman" panose="02020603050405020304" pitchFamily="18" charset="0"/>
              </a:rPr>
              <a:t> (811722104041)</a:t>
            </a:r>
            <a:endParaRPr lang="en-US" sz="2400" b="1" dirty="0">
              <a:latin typeface="Times New Roman" panose="02020603050405020304" pitchFamily="18" charset="0"/>
              <a:cs typeface="Times New Roman" panose="02020603050405020304" pitchFamily="18" charset="0"/>
            </a:endParaRPr>
          </a:p>
          <a:p>
            <a:pPr>
              <a:lnSpc>
                <a:spcPct val="150000"/>
              </a:lnSpc>
            </a:pP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J.Ignatiuss</a:t>
            </a:r>
            <a:r>
              <a:rPr lang="en-US" sz="2400" b="1" dirty="0">
                <a:latin typeface="Times New Roman" panose="02020603050405020304" pitchFamily="18" charset="0"/>
                <a:cs typeface="Times New Roman" panose="02020603050405020304" pitchFamily="18" charset="0"/>
              </a:rPr>
              <a:t> (811722104055)</a:t>
            </a:r>
            <a:endParaRPr lang="en-US" sz="2400" b="1" dirty="0">
              <a:latin typeface="Times New Roman" panose="02020603050405020304" pitchFamily="18" charset="0"/>
              <a:cs typeface="Times New Roman" panose="02020603050405020304" pitchFamily="18" charset="0"/>
            </a:endParaRPr>
          </a:p>
          <a:p>
            <a:pPr>
              <a:lnSpc>
                <a:spcPct val="150000"/>
              </a:lnSpc>
            </a:pP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L.Infant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alan</a:t>
            </a:r>
            <a:r>
              <a:rPr lang="en-US" sz="2400" b="1" dirty="0">
                <a:latin typeface="Times New Roman" panose="02020603050405020304" pitchFamily="18" charset="0"/>
                <a:cs typeface="Times New Roman" panose="02020603050405020304" pitchFamily="18" charset="0"/>
              </a:rPr>
              <a:t> (811722104057)</a:t>
            </a:r>
            <a:endParaRPr lang="en-US"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760" y="-171450"/>
            <a:ext cx="10515600" cy="1325563"/>
          </a:xfrm>
        </p:spPr>
        <p:txBody>
          <a:bodyPr/>
          <a:lstStyle/>
          <a:p>
            <a:pPr algn="ct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Html code in login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(login.html)</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fld>
            <a:endParaRPr lang="en-US"/>
          </a:p>
        </p:txBody>
      </p:sp>
      <p:pic>
        <p:nvPicPr>
          <p:cNvPr id="7" name="Picture 6" descr="Screenshot 2024-11-19 221934"/>
          <p:cNvPicPr>
            <a:picLocks noChangeAspect="1"/>
          </p:cNvPicPr>
          <p:nvPr/>
        </p:nvPicPr>
        <p:blipFill>
          <a:blip r:embed="rId1"/>
          <a:stretch>
            <a:fillRect/>
          </a:stretch>
        </p:blipFill>
        <p:spPr>
          <a:xfrm>
            <a:off x="1091565" y="1019810"/>
            <a:ext cx="9360000" cy="5163200"/>
          </a:xfrm>
          <a:prstGeom prst="rect">
            <a:avLst/>
          </a:prstGeom>
        </p:spPr>
      </p:pic>
      <p:pic>
        <p:nvPicPr>
          <p:cNvPr id="154" name="Google Shape;154;p8" descr="th"/>
          <p:cNvPicPr preferRelativeResize="0"/>
          <p:nvPr/>
        </p:nvPicPr>
        <p:blipFill rotWithShape="1">
          <a:blip r:embed="rId2"/>
          <a:srcRect/>
          <a:stretch>
            <a:fillRect/>
          </a:stretch>
        </p:blipFill>
        <p:spPr>
          <a:xfrm>
            <a:off x="175432" y="129527"/>
            <a:ext cx="792480" cy="792480"/>
          </a:xfrm>
          <a:prstGeom prst="rect">
            <a:avLst/>
          </a:prstGeom>
          <a:noFill/>
          <a:ln>
            <a:noFill/>
          </a:ln>
        </p:spPr>
      </p:pic>
      <p:pic>
        <p:nvPicPr>
          <p:cNvPr id="6" name="Picture 5"/>
          <p:cNvPicPr>
            <a:picLocks noChangeAspect="1"/>
          </p:cNvPicPr>
          <p:nvPr/>
        </p:nvPicPr>
        <p:blipFill>
          <a:blip r:embed="rId3"/>
          <a:stretch>
            <a:fillRect/>
          </a:stretch>
        </p:blipFill>
        <p:spPr>
          <a:xfrm>
            <a:off x="11237732" y="55854"/>
            <a:ext cx="983099" cy="939826"/>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fld>
            <a:endParaRPr lang="en-US"/>
          </a:p>
        </p:txBody>
      </p:sp>
      <p:sp>
        <p:nvSpPr>
          <p:cNvPr id="7" name="Text Box 6"/>
          <p:cNvSpPr txBox="1"/>
          <p:nvPr/>
        </p:nvSpPr>
        <p:spPr>
          <a:xfrm>
            <a:off x="4367530" y="44450"/>
            <a:ext cx="4064000" cy="768350"/>
          </a:xfrm>
          <a:prstGeom prst="rect">
            <a:avLst/>
          </a:prstGeom>
          <a:noFill/>
        </p:spPr>
        <p:txBody>
          <a:bodyPr wrap="square" rtlCol="0">
            <a:spAutoFit/>
          </a:bodyPr>
          <a:lstStyle/>
          <a:p>
            <a:pPr algn="ctr"/>
            <a:r>
              <a:rPr lang="en-US" sz="4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admin.html</a:t>
            </a:r>
            <a:endParaRPr lang="en-US" sz="4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8" name="Picture 7" descr="Screenshot 2024-11-19 222216"/>
          <p:cNvPicPr>
            <a:picLocks noChangeAspect="1"/>
          </p:cNvPicPr>
          <p:nvPr/>
        </p:nvPicPr>
        <p:blipFill>
          <a:blip r:embed="rId1"/>
          <a:stretch>
            <a:fillRect/>
          </a:stretch>
        </p:blipFill>
        <p:spPr>
          <a:xfrm>
            <a:off x="983615" y="948690"/>
            <a:ext cx="9360000" cy="5265446"/>
          </a:xfrm>
          <a:prstGeom prst="rect">
            <a:avLst/>
          </a:prstGeom>
        </p:spPr>
      </p:pic>
      <p:pic>
        <p:nvPicPr>
          <p:cNvPr id="154" name="Google Shape;154;p8" descr="th"/>
          <p:cNvPicPr preferRelativeResize="0"/>
          <p:nvPr/>
        </p:nvPicPr>
        <p:blipFill rotWithShape="1">
          <a:blip r:embed="rId2"/>
          <a:srcRect/>
          <a:stretch>
            <a:fillRect/>
          </a:stretch>
        </p:blipFill>
        <p:spPr>
          <a:xfrm>
            <a:off x="191135" y="109848"/>
            <a:ext cx="792480" cy="792480"/>
          </a:xfrm>
          <a:prstGeom prst="rect">
            <a:avLst/>
          </a:prstGeom>
          <a:noFill/>
          <a:ln>
            <a:noFill/>
          </a:ln>
        </p:spPr>
      </p:pic>
      <p:pic>
        <p:nvPicPr>
          <p:cNvPr id="6" name="Picture 5"/>
          <p:cNvPicPr>
            <a:picLocks noChangeAspect="1"/>
          </p:cNvPicPr>
          <p:nvPr/>
        </p:nvPicPr>
        <p:blipFill>
          <a:blip r:embed="rId3"/>
          <a:stretch>
            <a:fillRect/>
          </a:stretch>
        </p:blipFill>
        <p:spPr>
          <a:xfrm>
            <a:off x="11164072" y="91176"/>
            <a:ext cx="946150" cy="904504"/>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225" y="-171450"/>
            <a:ext cx="10515600" cy="1325563"/>
          </a:xfrm>
        </p:spPr>
        <p:txBody>
          <a:bodyPr/>
          <a:lstStyle/>
          <a:p>
            <a:pPr algn="ct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index.html</a:t>
            </a:r>
            <a:endPar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fld>
            <a:endParaRPr lang="en-US"/>
          </a:p>
        </p:txBody>
      </p:sp>
      <p:pic>
        <p:nvPicPr>
          <p:cNvPr id="5" name="Picture 4" descr="Screenshot 2024-11-19 222435"/>
          <p:cNvPicPr>
            <a:picLocks noChangeAspect="1"/>
          </p:cNvPicPr>
          <p:nvPr/>
        </p:nvPicPr>
        <p:blipFill>
          <a:blip r:embed="rId1"/>
          <a:stretch>
            <a:fillRect/>
          </a:stretch>
        </p:blipFill>
        <p:spPr>
          <a:xfrm>
            <a:off x="983615" y="980440"/>
            <a:ext cx="9360000" cy="4920516"/>
          </a:xfrm>
          <a:prstGeom prst="rect">
            <a:avLst/>
          </a:prstGeom>
        </p:spPr>
      </p:pic>
      <p:pic>
        <p:nvPicPr>
          <p:cNvPr id="154" name="Google Shape;154;p8" descr="th"/>
          <p:cNvPicPr preferRelativeResize="0"/>
          <p:nvPr/>
        </p:nvPicPr>
        <p:blipFill rotWithShape="1">
          <a:blip r:embed="rId2"/>
          <a:srcRect/>
          <a:stretch>
            <a:fillRect/>
          </a:stretch>
        </p:blipFill>
        <p:spPr>
          <a:xfrm>
            <a:off x="205122" y="84852"/>
            <a:ext cx="792480" cy="792480"/>
          </a:xfrm>
          <a:prstGeom prst="rect">
            <a:avLst/>
          </a:prstGeom>
          <a:noFill/>
          <a:ln>
            <a:noFill/>
          </a:ln>
        </p:spPr>
      </p:pic>
      <p:pic>
        <p:nvPicPr>
          <p:cNvPr id="6" name="Picture 5"/>
          <p:cNvPicPr>
            <a:picLocks noChangeAspect="1"/>
          </p:cNvPicPr>
          <p:nvPr/>
        </p:nvPicPr>
        <p:blipFill>
          <a:blip r:embed="rId3"/>
          <a:stretch>
            <a:fillRect/>
          </a:stretch>
        </p:blipFill>
        <p:spPr>
          <a:xfrm>
            <a:off x="11274528" y="47784"/>
            <a:ext cx="906518" cy="866616"/>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225" y="-243840"/>
            <a:ext cx="10515600" cy="1325563"/>
          </a:xfrm>
        </p:spPr>
        <p:txBody>
          <a:bodyPr/>
          <a:lstStyle/>
          <a:p>
            <a:pPr algn="ct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main.css</a:t>
            </a:r>
            <a:endPar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fld>
            <a:endParaRPr lang="en-US"/>
          </a:p>
        </p:txBody>
      </p:sp>
      <p:pic>
        <p:nvPicPr>
          <p:cNvPr id="5" name="Picture 4" descr="Screenshot 2024-11-19 222639"/>
          <p:cNvPicPr>
            <a:picLocks noChangeAspect="1"/>
          </p:cNvPicPr>
          <p:nvPr/>
        </p:nvPicPr>
        <p:blipFill>
          <a:blip r:embed="rId1"/>
          <a:stretch>
            <a:fillRect/>
          </a:stretch>
        </p:blipFill>
        <p:spPr>
          <a:xfrm>
            <a:off x="911225" y="836295"/>
            <a:ext cx="9360000" cy="5265142"/>
          </a:xfrm>
          <a:prstGeom prst="rect">
            <a:avLst/>
          </a:prstGeom>
        </p:spPr>
      </p:pic>
      <p:pic>
        <p:nvPicPr>
          <p:cNvPr id="154" name="Google Shape;154;p8" descr="th"/>
          <p:cNvPicPr preferRelativeResize="0"/>
          <p:nvPr/>
        </p:nvPicPr>
        <p:blipFill rotWithShape="1">
          <a:blip r:embed="rId2"/>
          <a:srcRect/>
          <a:stretch>
            <a:fillRect/>
          </a:stretch>
        </p:blipFill>
        <p:spPr>
          <a:xfrm>
            <a:off x="139340" y="72772"/>
            <a:ext cx="792480" cy="792480"/>
          </a:xfrm>
          <a:prstGeom prst="rect">
            <a:avLst/>
          </a:prstGeom>
          <a:noFill/>
          <a:ln>
            <a:noFill/>
          </a:ln>
        </p:spPr>
      </p:pic>
      <p:pic>
        <p:nvPicPr>
          <p:cNvPr id="6" name="Picture 5"/>
          <p:cNvPicPr>
            <a:picLocks noChangeAspect="1"/>
          </p:cNvPicPr>
          <p:nvPr/>
        </p:nvPicPr>
        <p:blipFill>
          <a:blip r:embed="rId3"/>
          <a:stretch>
            <a:fillRect/>
          </a:stretch>
        </p:blipFill>
        <p:spPr>
          <a:xfrm>
            <a:off x="11367184" y="47784"/>
            <a:ext cx="824816" cy="788511"/>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225" y="-315595"/>
            <a:ext cx="10515600" cy="1325563"/>
          </a:xfrm>
        </p:spPr>
        <p:txBody>
          <a:bodyPr/>
          <a:lstStyle/>
          <a:p>
            <a:pPr algn="ct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main.js</a:t>
            </a:r>
            <a:endPar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fld>
            <a:endParaRPr lang="en-US"/>
          </a:p>
        </p:txBody>
      </p:sp>
      <p:pic>
        <p:nvPicPr>
          <p:cNvPr id="5" name="Picture 4" descr="Screenshot 2024-11-19 222937"/>
          <p:cNvPicPr>
            <a:picLocks noChangeAspect="1"/>
          </p:cNvPicPr>
          <p:nvPr/>
        </p:nvPicPr>
        <p:blipFill>
          <a:blip r:embed="rId1"/>
          <a:stretch>
            <a:fillRect/>
          </a:stretch>
        </p:blipFill>
        <p:spPr>
          <a:xfrm>
            <a:off x="1038225" y="844550"/>
            <a:ext cx="9360000" cy="5265220"/>
          </a:xfrm>
          <a:prstGeom prst="rect">
            <a:avLst/>
          </a:prstGeom>
        </p:spPr>
      </p:pic>
      <p:pic>
        <p:nvPicPr>
          <p:cNvPr id="154" name="Google Shape;154;p8" descr="th"/>
          <p:cNvPicPr preferRelativeResize="0"/>
          <p:nvPr/>
        </p:nvPicPr>
        <p:blipFill rotWithShape="1">
          <a:blip r:embed="rId2"/>
          <a:srcRect/>
          <a:stretch>
            <a:fillRect/>
          </a:stretch>
        </p:blipFill>
        <p:spPr>
          <a:xfrm>
            <a:off x="152400" y="52070"/>
            <a:ext cx="792480" cy="792480"/>
          </a:xfrm>
          <a:prstGeom prst="rect">
            <a:avLst/>
          </a:prstGeom>
          <a:noFill/>
          <a:ln>
            <a:noFill/>
          </a:ln>
        </p:spPr>
      </p:pic>
      <p:pic>
        <p:nvPicPr>
          <p:cNvPr id="6" name="Picture 5"/>
          <p:cNvPicPr>
            <a:picLocks noChangeAspect="1"/>
          </p:cNvPicPr>
          <p:nvPr/>
        </p:nvPicPr>
        <p:blipFill>
          <a:blip r:embed="rId3"/>
          <a:stretch>
            <a:fillRect/>
          </a:stretch>
        </p:blipFill>
        <p:spPr>
          <a:xfrm>
            <a:off x="11318374" y="29004"/>
            <a:ext cx="853096" cy="815546"/>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70" y="338279"/>
            <a:ext cx="12192000" cy="662782"/>
          </a:xfrm>
        </p:spPr>
        <p:txBody>
          <a:bodyPr>
            <a:normAutofit/>
          </a:bodyPr>
          <a:lstStyle/>
          <a:p>
            <a:pPr algn="ctr"/>
            <a:r>
              <a:rPr lang="en-US" sz="3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3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62717" y="1600200"/>
            <a:ext cx="10515600" cy="4351338"/>
          </a:xfrm>
        </p:spPr>
        <p:txBody>
          <a:bodyPr>
            <a:noAutofit/>
          </a:bodyPr>
          <a:lstStyle/>
          <a:p>
            <a:pPr algn="just">
              <a:lnSpc>
                <a:spcPct val="100000"/>
              </a:lnSpc>
              <a:buClr>
                <a:srgbClr val="FF0000"/>
              </a:buClr>
            </a:pPr>
            <a:r>
              <a:rPr lang="en-US" dirty="0">
                <a:latin typeface="Times New Roman" panose="02020603050405020304" pitchFamily="18" charset="0"/>
                <a:cs typeface="Times New Roman" panose="02020603050405020304" pitchFamily="18" charset="0"/>
              </a:rPr>
              <a:t> Effective tourism management is crucial for maximizing the benefits of tourism while minimizing its negative impacts.</a:t>
            </a:r>
            <a:endParaRPr lang="en-US" dirty="0">
              <a:latin typeface="Times New Roman" panose="02020603050405020304" pitchFamily="18" charset="0"/>
              <a:cs typeface="Times New Roman" panose="02020603050405020304" pitchFamily="18" charset="0"/>
            </a:endParaRPr>
          </a:p>
          <a:p>
            <a:pPr algn="just">
              <a:lnSpc>
                <a:spcPct val="100000"/>
              </a:lnSpc>
              <a:buClr>
                <a:srgbClr val="FF0000"/>
              </a:buClr>
            </a:pPr>
            <a:endParaRPr lang="en-US" dirty="0">
              <a:latin typeface="Times New Roman" panose="02020603050405020304" pitchFamily="18" charset="0"/>
              <a:cs typeface="Times New Roman" panose="02020603050405020304" pitchFamily="18" charset="0"/>
            </a:endParaRPr>
          </a:p>
          <a:p>
            <a:pPr algn="just">
              <a:lnSpc>
                <a:spcPct val="100000"/>
              </a:lnSpc>
              <a:buClr>
                <a:srgbClr val="FF0000"/>
              </a:buClr>
            </a:pP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proposed system, with its innovative</a:t>
            </a:r>
            <a:r>
              <a:rPr lang="en-I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features and focus on sustainability, offers a promising solution for enhancing tourism operations and promoting responsible tourism.</a:t>
            </a:r>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algn="just">
              <a:lnSpc>
                <a:spcPct val="100000"/>
              </a:lnSpc>
              <a:buClr>
                <a:srgbClr val="FF0000"/>
              </a:buClr>
            </a:pPr>
            <a:endParaRPr lang="en-IN" dirty="0">
              <a:latin typeface="Times New Roman" panose="02020603050405020304" pitchFamily="18" charset="0"/>
              <a:cs typeface="Times New Roman" panose="02020603050405020304" pitchFamily="18" charset="0"/>
            </a:endParaRPr>
          </a:p>
          <a:p>
            <a:pPr algn="just">
              <a:lnSpc>
                <a:spcPct val="100000"/>
              </a:lnSpc>
              <a:buClr>
                <a:srgbClr val="FF0000"/>
              </a:buClr>
            </a:pP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 future directions, integration with emerging technologies such as Artificial intelligence for enhancing user experience</a:t>
            </a:r>
            <a:endParaRPr lang="en-US" dirty="0">
              <a:latin typeface="Times New Roman" panose="02020603050405020304" pitchFamily="18" charset="0"/>
              <a:cs typeface="Times New Roman" panose="02020603050405020304" pitchFamily="18" charset="0"/>
            </a:endParaRPr>
          </a:p>
          <a:p>
            <a:pPr marL="0" indent="0" algn="just">
              <a:lnSpc>
                <a:spcPct val="100000"/>
              </a:lnSpc>
              <a:buClr>
                <a:srgbClr val="FF0000"/>
              </a:buClr>
              <a:buNone/>
            </a:pPr>
            <a:endParaRPr lang="en-IN" dirty="0">
              <a:latin typeface="Times New Roman" panose="02020603050405020304" pitchFamily="18" charset="0"/>
              <a:cs typeface="Times New Roman" panose="02020603050405020304" pitchFamily="18" charset="0"/>
            </a:endParaRPr>
          </a:p>
          <a:p>
            <a:pPr marL="0" indent="0" algn="just">
              <a:lnSpc>
                <a:spcPct val="100000"/>
              </a:lnSpc>
              <a:buClr>
                <a:srgbClr val="FF0000"/>
              </a:buClr>
              <a:buNone/>
            </a:pPr>
            <a:r>
              <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a:lnSpc>
                <a:spcPct val="100000"/>
              </a:lnSpc>
              <a:buClr>
                <a:srgbClr val="FF0000"/>
              </a:buClr>
              <a:buNone/>
            </a:pPr>
            <a:r>
              <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672DB9CA-C85A-4E11-ADC0-8193E41C1656}" type="slidenum">
              <a:rPr lang="en-IN" b="1" smtClean="0">
                <a:solidFill>
                  <a:schemeClr val="tx1"/>
                </a:solidFill>
              </a:rPr>
            </a:fld>
            <a:endParaRPr lang="en-IN" b="1" dirty="0">
              <a:solidFill>
                <a:schemeClr val="tx1"/>
              </a:solidFill>
            </a:endParaRPr>
          </a:p>
        </p:txBody>
      </p:sp>
      <p:pic>
        <p:nvPicPr>
          <p:cNvPr id="6" name="Picture 5"/>
          <p:cNvPicPr>
            <a:picLocks noChangeAspect="1"/>
          </p:cNvPicPr>
          <p:nvPr/>
        </p:nvPicPr>
        <p:blipFill>
          <a:blip r:embed="rId1"/>
          <a:stretch>
            <a:fillRect/>
          </a:stretch>
        </p:blipFill>
        <p:spPr>
          <a:xfrm>
            <a:off x="10896600" y="203200"/>
            <a:ext cx="1154112" cy="1103312"/>
          </a:xfrm>
          <a:prstGeom prst="rect">
            <a:avLst/>
          </a:prstGeom>
          <a:noFill/>
          <a:ln w="9525">
            <a:noFill/>
          </a:ln>
        </p:spPr>
      </p:pic>
      <p:pic>
        <p:nvPicPr>
          <p:cNvPr id="7" name="Google Shape;202;p14" descr="th"/>
          <p:cNvPicPr preferRelativeResize="0"/>
          <p:nvPr/>
        </p:nvPicPr>
        <p:blipFill rotWithShape="1">
          <a:blip r:embed="rId2"/>
          <a:srcRect/>
          <a:stretch>
            <a:fillRect/>
          </a:stretch>
        </p:blipFill>
        <p:spPr>
          <a:xfrm>
            <a:off x="235585" y="203200"/>
            <a:ext cx="792480" cy="79248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936" y="2746016"/>
            <a:ext cx="10515600" cy="1325563"/>
          </a:xfrm>
        </p:spPr>
        <p:txBody>
          <a:bodyPr>
            <a:noAutofit/>
          </a:bodyPr>
          <a:lstStyle/>
          <a:p>
            <a:pPr algn="ctr"/>
            <a:r>
              <a:rPr lang="en-US" sz="9600" b="1" dirty="0">
                <a:solidFill>
                  <a:srgbClr val="FF0000"/>
                </a:solidFill>
                <a:effectLst>
                  <a:outerShdw blurRad="38100" dist="38100" dir="2700000" algn="tl">
                    <a:srgbClr val="000000">
                      <a:alpha val="43137"/>
                    </a:srgbClr>
                  </a:outerShdw>
                </a:effectLst>
              </a:rPr>
              <a:t>THANK YOU</a:t>
            </a:r>
            <a:endParaRPr lang="en-IN" sz="9600" b="1" dirty="0">
              <a:solidFill>
                <a:srgbClr val="FF0000"/>
              </a:solidFill>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2"/>
          </p:nvPr>
        </p:nvSpPr>
        <p:spPr>
          <a:xfrm>
            <a:off x="9448800" y="6492875"/>
            <a:ext cx="2743200" cy="365125"/>
          </a:xfrm>
        </p:spPr>
        <p:txBody>
          <a:bodyPr/>
          <a:lstStyle/>
          <a:p>
            <a:fld id="{672DB9CA-C85A-4E11-ADC0-8193E41C1656}" type="slidenum">
              <a:rPr lang="en-IN" b="1" smtClean="0">
                <a:solidFill>
                  <a:schemeClr val="tx1"/>
                </a:solidFill>
              </a:rPr>
            </a:fld>
            <a:endParaRPr lang="en-IN" b="1" dirty="0">
              <a:solidFill>
                <a:schemeClr val="tx1"/>
              </a:solidFill>
            </a:endParaRPr>
          </a:p>
        </p:txBody>
      </p:sp>
      <p:pic>
        <p:nvPicPr>
          <p:cNvPr id="5" name="Google Shape;202;p14" descr="th"/>
          <p:cNvPicPr preferRelativeResize="0"/>
          <p:nvPr/>
        </p:nvPicPr>
        <p:blipFill rotWithShape="1">
          <a:blip r:embed="rId1"/>
          <a:srcRect/>
          <a:stretch>
            <a:fillRect/>
          </a:stretch>
        </p:blipFill>
        <p:spPr>
          <a:xfrm>
            <a:off x="235585" y="203200"/>
            <a:ext cx="792480" cy="792480"/>
          </a:xfrm>
          <a:prstGeom prst="rect">
            <a:avLst/>
          </a:prstGeom>
          <a:noFill/>
          <a:ln>
            <a:noFill/>
          </a:ln>
        </p:spPr>
      </p:pic>
      <p:pic>
        <p:nvPicPr>
          <p:cNvPr id="6" name="Picture 5"/>
          <p:cNvPicPr>
            <a:picLocks noChangeAspect="1"/>
          </p:cNvPicPr>
          <p:nvPr/>
        </p:nvPicPr>
        <p:blipFill>
          <a:blip r:embed="rId2"/>
          <a:stretch>
            <a:fillRect/>
          </a:stretch>
        </p:blipFill>
        <p:spPr>
          <a:xfrm>
            <a:off x="10807700" y="332101"/>
            <a:ext cx="1154112" cy="1103312"/>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12192000" cy="741679"/>
          </a:xfrm>
        </p:spPr>
        <p:txBody>
          <a:bodyPr>
            <a:normAutofit/>
          </a:bodyPr>
          <a:lstStyle/>
          <a:p>
            <a:pPr algn="ctr"/>
            <a:r>
              <a:rPr lang="en-US" sz="3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OBJECTIVE OF THE PROJECT</a:t>
            </a:r>
            <a:endParaRPr lang="en-IN" sz="3600" dirty="0">
              <a:solidFill>
                <a:srgbClr val="FF0000"/>
              </a:solidFill>
            </a:endParaRPr>
          </a:p>
        </p:txBody>
      </p:sp>
      <p:sp>
        <p:nvSpPr>
          <p:cNvPr id="3" name="Content Placeholder 2"/>
          <p:cNvSpPr>
            <a:spLocks noGrp="1"/>
          </p:cNvSpPr>
          <p:nvPr>
            <p:ph idx="1"/>
          </p:nvPr>
        </p:nvSpPr>
        <p:spPr>
          <a:xfrm>
            <a:off x="699182" y="1524000"/>
            <a:ext cx="10662920" cy="4958080"/>
          </a:xfrm>
        </p:spPr>
        <p:txBody>
          <a:bodyPr>
            <a:noAutofit/>
          </a:bodyPr>
          <a:lstStyle/>
          <a:p>
            <a:pPr algn="just">
              <a:lnSpc>
                <a:spcPct val="150000"/>
              </a:lnSpc>
              <a:buClr>
                <a:srgbClr val="FF0000"/>
              </a:buClr>
            </a:pPr>
            <a:r>
              <a:rPr lang="en-US" sz="2400" dirty="0">
                <a:latin typeface="Times New Roman" panose="02020603050405020304" pitchFamily="18" charset="0"/>
                <a:ea typeface="Georgia" panose="02040502050405020303"/>
                <a:cs typeface="Times New Roman" panose="02020603050405020304" pitchFamily="18" charset="0"/>
                <a:sym typeface="Georgia" panose="02040502050405020303"/>
              </a:rPr>
              <a:t>Centralizing information and services for tourists, including accommodations, transport, tours, and attractions.</a:t>
            </a:r>
            <a:endParaRPr lang="en-IN" sz="2400" dirty="0">
              <a:latin typeface="Times New Roman" panose="02020603050405020304" pitchFamily="18" charset="0"/>
              <a:cs typeface="Times New Roman" panose="02020603050405020304" pitchFamily="18" charset="0"/>
            </a:endParaRPr>
          </a:p>
          <a:p>
            <a:pPr algn="just">
              <a:lnSpc>
                <a:spcPct val="150000"/>
              </a:lnSpc>
              <a:buClr>
                <a:srgbClr val="FF0000"/>
              </a:buClr>
            </a:pPr>
            <a:r>
              <a:rPr lang="en-US" sz="2400" dirty="0">
                <a:latin typeface="Times New Roman" panose="02020603050405020304" pitchFamily="18" charset="0"/>
                <a:ea typeface="Georgia" panose="02040502050405020303"/>
                <a:cs typeface="Times New Roman" panose="02020603050405020304" pitchFamily="18" charset="0"/>
                <a:sym typeface="Georgia" panose="02040502050405020303"/>
              </a:rPr>
              <a:t>Enabling easy booking and reservation management for users</a:t>
            </a:r>
            <a:r>
              <a:rPr lang="en-IN" altLang="en-US" sz="2400" dirty="0">
                <a:latin typeface="Times New Roman" panose="02020603050405020304" pitchFamily="18" charset="0"/>
                <a:ea typeface="Georgia" panose="02040502050405020303"/>
                <a:cs typeface="Times New Roman" panose="02020603050405020304" pitchFamily="18" charset="0"/>
                <a:sym typeface="Georgia" panose="02040502050405020303"/>
              </a:rPr>
              <a:t>.</a:t>
            </a:r>
            <a:endParaRPr lang="en-IN" sz="2400" dirty="0">
              <a:latin typeface="Times New Roman" panose="02020603050405020304" pitchFamily="18" charset="0"/>
              <a:cs typeface="Times New Roman" panose="02020603050405020304" pitchFamily="18" charset="0"/>
            </a:endParaRPr>
          </a:p>
          <a:p>
            <a:pPr lvl="0" algn="just">
              <a:lnSpc>
                <a:spcPct val="150000"/>
              </a:lnSpc>
              <a:buClr>
                <a:srgbClr val="FF0000"/>
              </a:buClr>
            </a:pPr>
            <a:r>
              <a:rPr lang="en-US" sz="2400" dirty="0">
                <a:latin typeface="Times New Roman" panose="02020603050405020304" pitchFamily="18" charset="0"/>
                <a:ea typeface="Georgia" panose="02040502050405020303"/>
                <a:cs typeface="Times New Roman" panose="02020603050405020304" pitchFamily="18" charset="0"/>
                <a:sym typeface="Georgia" panose="02040502050405020303"/>
              </a:rPr>
              <a:t>Facilitating real-time communication between service providers and tourists.</a:t>
            </a:r>
            <a:endParaRPr lang="en-IN" sz="2400" dirty="0">
              <a:latin typeface="Times New Roman" panose="02020603050405020304" pitchFamily="18" charset="0"/>
              <a:cs typeface="Times New Roman" panose="02020603050405020304" pitchFamily="18" charset="0"/>
            </a:endParaRPr>
          </a:p>
          <a:p>
            <a:pPr lvl="0" algn="just">
              <a:lnSpc>
                <a:spcPct val="150000"/>
              </a:lnSpc>
              <a:buClr>
                <a:srgbClr val="FF0000"/>
              </a:buClr>
            </a:pPr>
            <a:r>
              <a:rPr lang="en-US" sz="2400" dirty="0">
                <a:latin typeface="Times New Roman" panose="02020603050405020304" pitchFamily="18" charset="0"/>
                <a:ea typeface="Georgia" panose="02040502050405020303"/>
                <a:cs typeface="Times New Roman" panose="02020603050405020304" pitchFamily="18" charset="0"/>
                <a:sym typeface="Georgia" panose="02040502050405020303"/>
              </a:rPr>
              <a:t>Enhancing data analysis for better decision-making in tourism management.</a:t>
            </a:r>
            <a:endParaRPr lang="en-IN" sz="2400" dirty="0">
              <a:latin typeface="Times New Roman" panose="02020603050405020304" pitchFamily="18" charset="0"/>
              <a:cs typeface="Times New Roman" panose="02020603050405020304" pitchFamily="18" charset="0"/>
            </a:endParaRPr>
          </a:p>
          <a:p>
            <a:pPr lvl="0" algn="just">
              <a:lnSpc>
                <a:spcPct val="150000"/>
              </a:lnSpc>
              <a:buClr>
                <a:srgbClr val="FF0000"/>
              </a:buClr>
            </a:pPr>
            <a:r>
              <a:rPr lang="en-US" sz="2400" dirty="0">
                <a:latin typeface="Times New Roman" panose="02020603050405020304" pitchFamily="18" charset="0"/>
                <a:ea typeface="Georgia" panose="02040502050405020303"/>
                <a:cs typeface="Times New Roman" panose="02020603050405020304" pitchFamily="18" charset="0"/>
                <a:sym typeface="Georgia" panose="02040502050405020303"/>
              </a:rPr>
              <a:t>Supporting sustainable tourism practices by efficiently managing resources.</a:t>
            </a:r>
            <a:endParaRPr lang="en-US" sz="2400" dirty="0">
              <a:latin typeface="Times New Roman" panose="02020603050405020304" pitchFamily="18" charset="0"/>
              <a:ea typeface="Georgia" panose="02040502050405020303"/>
              <a:cs typeface="Times New Roman" panose="02020603050405020304" pitchFamily="18" charset="0"/>
              <a:sym typeface="Georgia" panose="02040502050405020303"/>
            </a:endParaRPr>
          </a:p>
          <a:p>
            <a:pPr algn="just">
              <a:lnSpc>
                <a:spcPct val="150000"/>
              </a:lnSpc>
              <a:buClr>
                <a:srgbClr val="FF0000"/>
              </a:buClr>
            </a:pPr>
            <a:endParaRPr lang="en-IN" sz="2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672DB9CA-C85A-4E11-ADC0-8193E41C1656}" type="slidenum">
              <a:rPr lang="en-IN" b="1" smtClean="0">
                <a:solidFill>
                  <a:schemeClr val="tx1"/>
                </a:solidFill>
              </a:rPr>
            </a:fld>
            <a:endParaRPr lang="en-IN" b="1">
              <a:solidFill>
                <a:schemeClr val="tx1"/>
              </a:solidFill>
            </a:endParaRPr>
          </a:p>
        </p:txBody>
      </p:sp>
      <p:pic>
        <p:nvPicPr>
          <p:cNvPr id="6" name="Picture 5"/>
          <p:cNvPicPr>
            <a:picLocks noChangeAspect="1"/>
          </p:cNvPicPr>
          <p:nvPr/>
        </p:nvPicPr>
        <p:blipFill>
          <a:blip r:embed="rId1"/>
          <a:stretch>
            <a:fillRect/>
          </a:stretch>
        </p:blipFill>
        <p:spPr>
          <a:xfrm>
            <a:off x="10807700" y="332101"/>
            <a:ext cx="1154112" cy="1103312"/>
          </a:xfrm>
          <a:prstGeom prst="rect">
            <a:avLst/>
          </a:prstGeom>
          <a:noFill/>
          <a:ln w="9525">
            <a:noFill/>
          </a:ln>
        </p:spPr>
      </p:pic>
      <p:pic>
        <p:nvPicPr>
          <p:cNvPr id="7" name="Google Shape;170;p10" descr="th"/>
          <p:cNvPicPr preferRelativeResize="0"/>
          <p:nvPr/>
        </p:nvPicPr>
        <p:blipFill rotWithShape="1">
          <a:blip r:embed="rId2"/>
          <a:srcRect/>
          <a:stretch>
            <a:fillRect/>
          </a:stretch>
        </p:blipFill>
        <p:spPr>
          <a:xfrm>
            <a:off x="235585" y="203200"/>
            <a:ext cx="792480" cy="7924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3200"/>
            <a:ext cx="12192000" cy="802640"/>
          </a:xfrm>
        </p:spPr>
        <p:txBody>
          <a:bodyPr>
            <a:normAutofit/>
          </a:bodyPr>
          <a:lstStyle/>
          <a:p>
            <a:pPr algn="ctr"/>
            <a:r>
              <a:rPr lang="en-US" sz="3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ABSTRACT</a:t>
            </a:r>
            <a:endParaRPr lang="en-US" sz="3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672DB9CA-C85A-4E11-ADC0-8193E41C1656}" type="slidenum">
              <a:rPr lang="en-IN" b="1" smtClean="0">
                <a:solidFill>
                  <a:schemeClr val="tx1"/>
                </a:solidFill>
              </a:rPr>
            </a:fld>
            <a:endParaRPr lang="en-IN" b="1">
              <a:solidFill>
                <a:schemeClr val="tx1"/>
              </a:solidFill>
            </a:endParaRPr>
          </a:p>
        </p:txBody>
      </p:sp>
      <p:pic>
        <p:nvPicPr>
          <p:cNvPr id="4" name="Picture 5"/>
          <p:cNvPicPr>
            <a:picLocks noChangeAspect="1"/>
          </p:cNvPicPr>
          <p:nvPr/>
        </p:nvPicPr>
        <p:blipFill>
          <a:blip r:embed="rId1"/>
          <a:stretch>
            <a:fillRect/>
          </a:stretch>
        </p:blipFill>
        <p:spPr>
          <a:xfrm>
            <a:off x="10807700" y="203200"/>
            <a:ext cx="1154112" cy="1103312"/>
          </a:xfrm>
          <a:prstGeom prst="rect">
            <a:avLst/>
          </a:prstGeom>
          <a:noFill/>
          <a:ln w="9525">
            <a:noFill/>
          </a:ln>
        </p:spPr>
      </p:pic>
      <p:pic>
        <p:nvPicPr>
          <p:cNvPr id="6" name="Google Shape;170;p10" descr="th"/>
          <p:cNvPicPr preferRelativeResize="0"/>
          <p:nvPr/>
        </p:nvPicPr>
        <p:blipFill rotWithShape="1">
          <a:blip r:embed="rId2"/>
          <a:srcRect/>
          <a:stretch>
            <a:fillRect/>
          </a:stretch>
        </p:blipFill>
        <p:spPr>
          <a:xfrm>
            <a:off x="235585" y="203200"/>
            <a:ext cx="792480" cy="792480"/>
          </a:xfrm>
          <a:prstGeom prst="rect">
            <a:avLst/>
          </a:prstGeom>
          <a:noFill/>
          <a:ln>
            <a:noFill/>
          </a:ln>
        </p:spPr>
      </p:pic>
      <p:sp>
        <p:nvSpPr>
          <p:cNvPr id="7" name="TextBox 6"/>
          <p:cNvSpPr txBox="1"/>
          <p:nvPr/>
        </p:nvSpPr>
        <p:spPr>
          <a:xfrm>
            <a:off x="1021715" y="1661795"/>
            <a:ext cx="10332720" cy="4252595"/>
          </a:xfrm>
          <a:prstGeom prst="rect">
            <a:avLst/>
          </a:prstGeom>
          <a:noFill/>
        </p:spPr>
        <p:txBody>
          <a:bodyPr wrap="square" rtlCol="0">
            <a:noAutofit/>
          </a:bodyPr>
          <a:lstStyle/>
          <a:p>
            <a:pPr algn="just"/>
            <a:r>
              <a:rPr lang="en-US" sz="28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Nowadays tourism website can't give an adaptive package in its own suggestions. and can't get a package from inbuilt  database by its predefined user's packages. Gather data from users through surveys, reviews, and interaction logs. This data will serve as the foundation for understanding user preferences and behavior by creating a loop to look to its feedback. Create a feedback loop where users can rate and review the recommendations they receive. Databases NOSQL databases for storing user data and feedback. Data Warehousing  tools such as JSON is used for aggregating and analyzing large datasets. </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2"/>
          <p:cNvSpPr>
            <a:spLocks noGrp="1"/>
          </p:cNvSpPr>
          <p:nvPr/>
        </p:nvSpPr>
        <p:spPr>
          <a:xfrm>
            <a:off x="8753993" y="62420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3" name="Slide Number Placeholder 2"/>
          <p:cNvSpPr>
            <a:spLocks noGrp="1"/>
          </p:cNvSpPr>
          <p:nvPr>
            <p:ph type="sldNum" sz="quarter" idx="12"/>
          </p:nvPr>
        </p:nvSpPr>
        <p:spPr/>
        <p:txBody>
          <a:bodyPr/>
          <a:lstStyle/>
          <a:p>
            <a:fld id="{672DB9CA-C85A-4E11-ADC0-8193E41C1656}" type="slidenum">
              <a:rPr lang="en-IN" b="1" smtClean="0">
                <a:solidFill>
                  <a:schemeClr val="tx1"/>
                </a:solidFill>
              </a:rPr>
            </a:fld>
            <a:endParaRPr lang="en-IN" b="1" dirty="0">
              <a:solidFill>
                <a:schemeClr val="tx1"/>
              </a:solidFill>
            </a:endParaRPr>
          </a:p>
        </p:txBody>
      </p:sp>
      <p:sp>
        <p:nvSpPr>
          <p:cNvPr id="10" name="Rectangle 9"/>
          <p:cNvSpPr/>
          <p:nvPr/>
        </p:nvSpPr>
        <p:spPr>
          <a:xfrm>
            <a:off x="3389307" y="0"/>
            <a:ext cx="5199693" cy="646331"/>
          </a:xfrm>
          <a:prstGeom prst="rect">
            <a:avLst/>
          </a:prstGeom>
          <a:noFill/>
        </p:spPr>
        <p:txBody>
          <a:bodyPr wrap="none" lIns="91440" tIns="45720" rIns="91440" bIns="45720">
            <a:spAutoFit/>
          </a:bodyPr>
          <a:lstStyle/>
          <a:p>
            <a:pPr algn="ctr"/>
            <a:r>
              <a:rPr lang="en-US" sz="3600" b="1"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SURVEY</a:t>
            </a:r>
            <a:endParaRPr lang="en-US" sz="3600" b="1"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custDataLst>
              <p:tags r:id="rId1"/>
            </p:custDataLst>
          </p:nvPr>
        </p:nvGraphicFramePr>
        <p:xfrm>
          <a:off x="93980" y="742950"/>
          <a:ext cx="12004040" cy="6515735"/>
        </p:xfrm>
        <a:graphic>
          <a:graphicData uri="http://schemas.openxmlformats.org/drawingml/2006/table">
            <a:tbl>
              <a:tblPr firstRow="1" bandRow="1">
                <a:tableStyleId>{93296810-A885-4BE3-A3E7-6D5BEEA58F35}</a:tableStyleId>
              </a:tblPr>
              <a:tblGrid>
                <a:gridCol w="2877185"/>
                <a:gridCol w="2099945"/>
                <a:gridCol w="2100580"/>
                <a:gridCol w="2275205"/>
                <a:gridCol w="2651125"/>
              </a:tblGrid>
              <a:tr h="1056005">
                <a:tc>
                  <a:txBody>
                    <a:bodyPr/>
                    <a:lstStyle/>
                    <a:p>
                      <a:pPr algn="ctr"/>
                      <a:r>
                        <a:rPr lang="en-US" sz="2800" dirty="0"/>
                        <a:t>TITLE OF THE PAPER</a:t>
                      </a:r>
                      <a:endParaRPr lang="en-US" sz="2800" dirty="0"/>
                    </a:p>
                  </a:txBody>
                  <a:tcPr anchor="ctr"/>
                </a:tc>
                <a:tc>
                  <a:txBody>
                    <a:bodyPr/>
                    <a:lstStyle/>
                    <a:p>
                      <a:pPr algn="ctr"/>
                      <a:r>
                        <a:rPr lang="en-US" sz="2800" dirty="0"/>
                        <a:t>AUTHOR (S)</a:t>
                      </a:r>
                      <a:endParaRPr lang="en-US" sz="2800" dirty="0"/>
                    </a:p>
                  </a:txBody>
                  <a:tcPr anchor="ctr"/>
                </a:tc>
                <a:tc>
                  <a:txBody>
                    <a:bodyPr/>
                    <a:lstStyle/>
                    <a:p>
                      <a:pPr algn="ctr"/>
                      <a:r>
                        <a:rPr lang="en-US" sz="2800" dirty="0"/>
                        <a:t>PUBLISHER</a:t>
                      </a:r>
                      <a:endParaRPr lang="en-US" sz="2800" dirty="0"/>
                    </a:p>
                  </a:txBody>
                  <a:tcPr anchor="ctr"/>
                </a:tc>
                <a:tc>
                  <a:txBody>
                    <a:bodyPr/>
                    <a:lstStyle/>
                    <a:p>
                      <a:pPr algn="ctr"/>
                      <a:r>
                        <a:rPr lang="en-US" sz="2800" dirty="0"/>
                        <a:t>TECHNOLOGY USED</a:t>
                      </a:r>
                      <a:endParaRPr lang="en-US" sz="2800" dirty="0"/>
                    </a:p>
                  </a:txBody>
                  <a:tcPr anchor="ctr"/>
                </a:tc>
                <a:tc>
                  <a:txBody>
                    <a:bodyPr/>
                    <a:p>
                      <a:pPr algn="ctr">
                        <a:buNone/>
                      </a:pPr>
                      <a:r>
                        <a:rPr lang="en-IN" altLang="en-US" sz="2800" dirty="0"/>
                        <a:t>DRAWBACKS</a:t>
                      </a:r>
                      <a:endParaRPr lang="en-IN" altLang="en-US" sz="2800" dirty="0"/>
                    </a:p>
                  </a:txBody>
                  <a:tcPr anchor="ctr"/>
                </a:tc>
              </a:tr>
              <a:tr h="1013460">
                <a:tc>
                  <a:txBody>
                    <a:bodyPr/>
                    <a:lstStyle/>
                    <a:p>
                      <a:pPr algn="ctr"/>
                      <a:r>
                        <a:rPr lang="en-US" sz="1700" dirty="0">
                          <a:latin typeface="Times New Roman" panose="02020603050405020304" pitchFamily="18" charset="0"/>
                          <a:cs typeface="Times New Roman" panose="02020603050405020304" pitchFamily="18" charset="0"/>
                        </a:rPr>
                        <a:t>“Tourism</a:t>
                      </a:r>
                      <a:r>
                        <a:rPr lang="en-US" sz="1700" baseline="0" dirty="0">
                          <a:latin typeface="Times New Roman" panose="02020603050405020304" pitchFamily="18" charset="0"/>
                          <a:cs typeface="Times New Roman" panose="02020603050405020304" pitchFamily="18" charset="0"/>
                        </a:rPr>
                        <a:t> Management Systems: A review of Current trends and Future of Direction” </a:t>
                      </a:r>
                      <a:endParaRPr lang="en-US" sz="1700" dirty="0">
                        <a:latin typeface="Times New Roman" panose="02020603050405020304" pitchFamily="18" charset="0"/>
                        <a:cs typeface="Times New Roman" panose="02020603050405020304" pitchFamily="18" charset="0"/>
                      </a:endParaRPr>
                    </a:p>
                  </a:txBody>
                  <a:tcPr/>
                </a:tc>
                <a:tc>
                  <a:txBody>
                    <a:bodyPr/>
                    <a:lstStyle/>
                    <a:p>
                      <a:pPr algn="ctr"/>
                      <a:r>
                        <a:rPr lang="en-US" sz="1700" dirty="0">
                          <a:latin typeface="Times New Roman" panose="02020603050405020304" pitchFamily="18" charset="0"/>
                          <a:cs typeface="Times New Roman" panose="02020603050405020304" pitchFamily="18" charset="0"/>
                        </a:rPr>
                        <a:t>M.A. Ahmed</a:t>
                      </a:r>
                      <a:r>
                        <a:rPr lang="en-US" sz="1700" baseline="0" dirty="0">
                          <a:latin typeface="Times New Roman" panose="02020603050405020304" pitchFamily="18" charset="0"/>
                          <a:cs typeface="Times New Roman" panose="02020603050405020304" pitchFamily="18" charset="0"/>
                        </a:rPr>
                        <a:t>, S.K. Singh and R.K. Singh </a:t>
                      </a:r>
                      <a:endParaRPr lang="en-US" sz="1700" dirty="0">
                        <a:latin typeface="Times New Roman" panose="02020603050405020304" pitchFamily="18" charset="0"/>
                        <a:cs typeface="Times New Roman" panose="02020603050405020304" pitchFamily="18" charset="0"/>
                      </a:endParaRPr>
                    </a:p>
                  </a:txBody>
                  <a:tcPr/>
                </a:tc>
                <a:tc>
                  <a:txBody>
                    <a:bodyPr/>
                    <a:lstStyle/>
                    <a:p>
                      <a:pPr algn="ctr"/>
                      <a:r>
                        <a:rPr lang="en-US" sz="1700" dirty="0">
                          <a:latin typeface="Times New Roman" panose="02020603050405020304" pitchFamily="18" charset="0"/>
                          <a:cs typeface="Times New Roman" panose="02020603050405020304" pitchFamily="18" charset="0"/>
                        </a:rPr>
                        <a:t>Journal</a:t>
                      </a:r>
                      <a:r>
                        <a:rPr lang="en-US" sz="1700" baseline="0" dirty="0">
                          <a:latin typeface="Times New Roman" panose="02020603050405020304" pitchFamily="18" charset="0"/>
                          <a:cs typeface="Times New Roman" panose="02020603050405020304" pitchFamily="18" charset="0"/>
                        </a:rPr>
                        <a:t> of tourism Management system(JTMS)</a:t>
                      </a:r>
                      <a:endParaRPr lang="en-US" sz="1700" dirty="0">
                        <a:latin typeface="Times New Roman" panose="02020603050405020304" pitchFamily="18" charset="0"/>
                        <a:cs typeface="Times New Roman" panose="02020603050405020304" pitchFamily="18" charset="0"/>
                      </a:endParaRPr>
                    </a:p>
                  </a:txBody>
                  <a:tcPr/>
                </a:tc>
                <a:tc>
                  <a:txBody>
                    <a:bodyPr/>
                    <a:lstStyle/>
                    <a:p>
                      <a:pPr algn="ctr"/>
                      <a:r>
                        <a:rPr lang="en-US" sz="1700" dirty="0">
                          <a:latin typeface="Times New Roman" panose="02020603050405020304" pitchFamily="18" charset="0"/>
                          <a:cs typeface="Times New Roman" panose="02020603050405020304" pitchFamily="18" charset="0"/>
                        </a:rPr>
                        <a:t>Cloud computing</a:t>
                      </a:r>
                      <a:r>
                        <a:rPr lang="en-US" sz="1700" baseline="0" dirty="0">
                          <a:latin typeface="Times New Roman" panose="02020603050405020304" pitchFamily="18" charset="0"/>
                          <a:cs typeface="Times New Roman" panose="02020603050405020304" pitchFamily="18" charset="0"/>
                        </a:rPr>
                        <a:t> </a:t>
                      </a:r>
                      <a:r>
                        <a:rPr lang="en-US" sz="1700" baseline="0" dirty="0" err="1">
                          <a:latin typeface="Times New Roman" panose="02020603050405020304" pitchFamily="18" charset="0"/>
                          <a:cs typeface="Times New Roman" panose="02020603050405020304" pitchFamily="18" charset="0"/>
                        </a:rPr>
                        <a:t>IoT</a:t>
                      </a:r>
                      <a:r>
                        <a:rPr lang="en-US" sz="1700" baseline="0" dirty="0">
                          <a:latin typeface="Times New Roman" panose="02020603050405020304" pitchFamily="18" charset="0"/>
                          <a:cs typeface="Times New Roman" panose="02020603050405020304" pitchFamily="18" charset="0"/>
                        </a:rPr>
                        <a:t> and module application</a:t>
                      </a:r>
                      <a:endParaRPr lang="en-US" sz="1700" dirty="0">
                        <a:latin typeface="Times New Roman" panose="02020603050405020304" pitchFamily="18" charset="0"/>
                        <a:cs typeface="Times New Roman" panose="02020603050405020304" pitchFamily="18" charset="0"/>
                      </a:endParaRPr>
                    </a:p>
                  </a:txBody>
                  <a:tcPr/>
                </a:tc>
                <a:tc>
                  <a:txBody>
                    <a:bodyPr/>
                    <a:p>
                      <a:pPr marL="285750" indent="-285750" algn="l">
                        <a:buFont typeface="Arial" panose="020B0604020202020204" pitchFamily="34" charset="0"/>
                        <a:buChar char="•"/>
                      </a:pPr>
                      <a:r>
                        <a:rPr lang="en-US" altLang="en-US" sz="1700" dirty="0">
                          <a:latin typeface="Times New Roman" panose="02020603050405020304" pitchFamily="18" charset="0"/>
                          <a:cs typeface="Times New Roman" panose="02020603050405020304" pitchFamily="18" charset="0"/>
                        </a:rPr>
                        <a:t>Limited Scope of Data</a:t>
                      </a:r>
                      <a:endParaRPr lang="en-US" altLang="en-US" sz="17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altLang="en-US" sz="1700" dirty="0">
                          <a:latin typeface="Times New Roman" panose="02020603050405020304" pitchFamily="18" charset="0"/>
                          <a:cs typeface="Times New Roman" panose="02020603050405020304" pitchFamily="18" charset="0"/>
                        </a:rPr>
                        <a:t>Overemphasis on Technology</a:t>
                      </a:r>
                      <a:endParaRPr lang="en-US" altLang="en-US" sz="17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altLang="en-US" sz="1700" dirty="0">
                        <a:latin typeface="Times New Roman" panose="02020603050405020304" pitchFamily="18" charset="0"/>
                        <a:cs typeface="Times New Roman" panose="02020603050405020304" pitchFamily="18" charset="0"/>
                      </a:endParaRPr>
                    </a:p>
                  </a:txBody>
                  <a:tcPr/>
                </a:tc>
              </a:tr>
              <a:tr h="989965">
                <a:tc>
                  <a:txBody>
                    <a:bodyPr/>
                    <a:lstStyle/>
                    <a:p>
                      <a:pPr algn="ctr"/>
                      <a:r>
                        <a:rPr lang="en-US" sz="1700" dirty="0">
                          <a:latin typeface="Times New Roman" panose="02020603050405020304" pitchFamily="18" charset="0"/>
                          <a:cs typeface="Times New Roman" panose="02020603050405020304" pitchFamily="18" charset="0"/>
                        </a:rPr>
                        <a:t>“Data</a:t>
                      </a:r>
                      <a:r>
                        <a:rPr lang="en-US" sz="1700" baseline="0" dirty="0">
                          <a:latin typeface="Times New Roman" panose="02020603050405020304" pitchFamily="18" charset="0"/>
                          <a:cs typeface="Times New Roman" panose="02020603050405020304" pitchFamily="18" charset="0"/>
                        </a:rPr>
                        <a:t> analytics in Tourism Industry: A review and Future Directions”</a:t>
                      </a:r>
                      <a:endParaRPr lang="en-US" sz="1700" dirty="0">
                        <a:latin typeface="Times New Roman" panose="02020603050405020304" pitchFamily="18" charset="0"/>
                        <a:cs typeface="Times New Roman" panose="02020603050405020304" pitchFamily="18" charset="0"/>
                      </a:endParaRPr>
                    </a:p>
                  </a:txBody>
                  <a:tcPr/>
                </a:tc>
                <a:tc>
                  <a:txBody>
                    <a:bodyPr/>
                    <a:lstStyle/>
                    <a:p>
                      <a:pPr algn="ctr"/>
                      <a:r>
                        <a:rPr lang="en-US" sz="1700" dirty="0">
                          <a:latin typeface="Times New Roman" panose="02020603050405020304" pitchFamily="18" charset="0"/>
                          <a:cs typeface="Times New Roman" panose="02020603050405020304" pitchFamily="18" charset="0"/>
                        </a:rPr>
                        <a:t>S.K. Singh</a:t>
                      </a:r>
                      <a:r>
                        <a:rPr lang="en-US" sz="1700" baseline="0" dirty="0">
                          <a:latin typeface="Times New Roman" panose="02020603050405020304" pitchFamily="18" charset="0"/>
                          <a:cs typeface="Times New Roman" panose="02020603050405020304" pitchFamily="18" charset="0"/>
                        </a:rPr>
                        <a:t>, R.K. Singh and A.K. Singh</a:t>
                      </a:r>
                      <a:endParaRPr lang="en-US" sz="1700" dirty="0">
                        <a:latin typeface="Times New Roman" panose="02020603050405020304" pitchFamily="18" charset="0"/>
                        <a:cs typeface="Times New Roman" panose="02020603050405020304" pitchFamily="18" charset="0"/>
                      </a:endParaRPr>
                    </a:p>
                  </a:txBody>
                  <a:tcPr/>
                </a:tc>
                <a:tc>
                  <a:txBody>
                    <a:bodyPr/>
                    <a:lstStyle/>
                    <a:p>
                      <a:pPr algn="ctr"/>
                      <a:r>
                        <a:rPr lang="en-US" sz="1700" dirty="0">
                          <a:latin typeface="Times New Roman" panose="02020603050405020304" pitchFamily="18" charset="0"/>
                          <a:cs typeface="Times New Roman" panose="02020603050405020304" pitchFamily="18" charset="0"/>
                        </a:rPr>
                        <a:t>International</a:t>
                      </a:r>
                      <a:r>
                        <a:rPr lang="en-US" sz="1700" baseline="0" dirty="0">
                          <a:latin typeface="Times New Roman" panose="02020603050405020304" pitchFamily="18" charset="0"/>
                          <a:cs typeface="Times New Roman" panose="02020603050405020304" pitchFamily="18" charset="0"/>
                        </a:rPr>
                        <a:t> journey of Data analytics(UDA</a:t>
                      </a:r>
                      <a:r>
                        <a:rPr lang="en-US" sz="1700" baseline="0" dirty="0"/>
                        <a:t>)</a:t>
                      </a:r>
                      <a:endParaRPr lang="en-US" sz="1700" dirty="0"/>
                    </a:p>
                  </a:txBody>
                  <a:tcPr/>
                </a:tc>
                <a:tc>
                  <a:txBody>
                    <a:bodyPr/>
                    <a:lstStyle/>
                    <a:p>
                      <a:pPr algn="ctr"/>
                      <a:r>
                        <a:rPr lang="en-US" sz="1700" dirty="0">
                          <a:latin typeface="Times New Roman" panose="02020603050405020304" pitchFamily="18" charset="0"/>
                          <a:cs typeface="Times New Roman" panose="02020603050405020304" pitchFamily="18" charset="0"/>
                        </a:rPr>
                        <a:t>Machine learning,</a:t>
                      </a:r>
                      <a:r>
                        <a:rPr lang="en-US" sz="1700" baseline="0" dirty="0">
                          <a:latin typeface="Times New Roman" panose="02020603050405020304" pitchFamily="18" charset="0"/>
                          <a:cs typeface="Times New Roman" panose="02020603050405020304" pitchFamily="18" charset="0"/>
                        </a:rPr>
                        <a:t> Data mining and Business intelligence</a:t>
                      </a:r>
                      <a:endParaRPr lang="en-US" sz="1700" dirty="0">
                        <a:latin typeface="Times New Roman" panose="02020603050405020304" pitchFamily="18" charset="0"/>
                        <a:cs typeface="Times New Roman" panose="02020603050405020304" pitchFamily="18" charset="0"/>
                      </a:endParaRPr>
                    </a:p>
                  </a:txBody>
                  <a:tcPr/>
                </a:tc>
                <a:tc>
                  <a:txBody>
                    <a:bodyPr/>
                    <a:p>
                      <a:pPr marL="285750" indent="-285750" algn="l">
                        <a:buFont typeface="Arial" panose="020B0604020202020204" pitchFamily="34" charset="0"/>
                        <a:buChar char="•"/>
                      </a:pPr>
                      <a:r>
                        <a:rPr lang="en-US" altLang="en-US" sz="1700" dirty="0">
                          <a:latin typeface="Times New Roman" panose="02020603050405020304" pitchFamily="18" charset="0"/>
                          <a:cs typeface="Times New Roman" panose="02020603050405020304" pitchFamily="18" charset="0"/>
                        </a:rPr>
                        <a:t>Overemphasis on Big Data</a:t>
                      </a:r>
                      <a:endParaRPr lang="en-US" altLang="en-US" sz="17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altLang="en-US" sz="1700" dirty="0">
                          <a:latin typeface="Times New Roman" panose="02020603050405020304" pitchFamily="18" charset="0"/>
                          <a:cs typeface="Times New Roman" panose="02020603050405020304" pitchFamily="18" charset="0"/>
                        </a:rPr>
                        <a:t> Lack of Focus on Ethical and Privacy Concerns</a:t>
                      </a:r>
                      <a:endParaRPr lang="en-US" altLang="en-US" sz="1700" dirty="0">
                        <a:latin typeface="Times New Roman" panose="02020603050405020304" pitchFamily="18" charset="0"/>
                        <a:cs typeface="Times New Roman" panose="02020603050405020304" pitchFamily="18" charset="0"/>
                      </a:endParaRPr>
                    </a:p>
                    <a:p>
                      <a:pPr algn="l">
                        <a:buNone/>
                      </a:pPr>
                      <a:endParaRPr lang="en-US" altLang="en-US" sz="1700" dirty="0">
                        <a:latin typeface="Times New Roman" panose="02020603050405020304" pitchFamily="18" charset="0"/>
                        <a:cs typeface="Times New Roman" panose="02020603050405020304" pitchFamily="18" charset="0"/>
                      </a:endParaRPr>
                    </a:p>
                  </a:txBody>
                  <a:tcPr/>
                </a:tc>
              </a:tr>
              <a:tr h="1230630">
                <a:tc>
                  <a:txBody>
                    <a:bodyPr/>
                    <a:lstStyle/>
                    <a:p>
                      <a:pPr algn="ctr"/>
                      <a:r>
                        <a:rPr lang="en-US" sz="1700" dirty="0">
                          <a:latin typeface="Times New Roman" panose="02020603050405020304" pitchFamily="18" charset="0"/>
                          <a:cs typeface="Times New Roman" panose="02020603050405020304" pitchFamily="18" charset="0"/>
                        </a:rPr>
                        <a:t>“Sustainable</a:t>
                      </a:r>
                      <a:r>
                        <a:rPr lang="en-US" sz="1700" baseline="0" dirty="0">
                          <a:latin typeface="Times New Roman" panose="02020603050405020304" pitchFamily="18" charset="0"/>
                          <a:cs typeface="Times New Roman" panose="02020603050405020304" pitchFamily="18" charset="0"/>
                        </a:rPr>
                        <a:t> Tourism Management:  A Review and Future Directions” </a:t>
                      </a:r>
                      <a:endParaRPr lang="en-US" sz="1700" dirty="0">
                        <a:latin typeface="Times New Roman" panose="02020603050405020304" pitchFamily="18" charset="0"/>
                        <a:cs typeface="Times New Roman" panose="02020603050405020304" pitchFamily="18" charset="0"/>
                      </a:endParaRPr>
                    </a:p>
                  </a:txBody>
                  <a:tcPr/>
                </a:tc>
                <a:tc>
                  <a:txBody>
                    <a:bodyPr/>
                    <a:lstStyle/>
                    <a:p>
                      <a:pPr algn="ctr"/>
                      <a:r>
                        <a:rPr lang="en-US" sz="1700" dirty="0">
                          <a:latin typeface="Times New Roman" panose="02020603050405020304" pitchFamily="18" charset="0"/>
                          <a:cs typeface="Times New Roman" panose="02020603050405020304" pitchFamily="18" charset="0"/>
                        </a:rPr>
                        <a:t>A.K.</a:t>
                      </a:r>
                      <a:r>
                        <a:rPr lang="en-US" sz="1700" baseline="0" dirty="0">
                          <a:latin typeface="Times New Roman" panose="02020603050405020304" pitchFamily="18" charset="0"/>
                          <a:cs typeface="Times New Roman" panose="02020603050405020304" pitchFamily="18" charset="0"/>
                        </a:rPr>
                        <a:t> Singh, R.K. Singh , and S.K. Singh</a:t>
                      </a:r>
                      <a:endParaRPr lang="en-US" sz="1700" dirty="0">
                        <a:latin typeface="Times New Roman" panose="02020603050405020304" pitchFamily="18" charset="0"/>
                        <a:cs typeface="Times New Roman" panose="02020603050405020304" pitchFamily="18" charset="0"/>
                      </a:endParaRPr>
                    </a:p>
                  </a:txBody>
                  <a:tcPr/>
                </a:tc>
                <a:tc>
                  <a:txBody>
                    <a:bodyPr/>
                    <a:lstStyle/>
                    <a:p>
                      <a:pPr algn="ctr"/>
                      <a:r>
                        <a:rPr lang="en-US" sz="1700" dirty="0">
                          <a:latin typeface="Times New Roman" panose="02020603050405020304" pitchFamily="18" charset="0"/>
                          <a:cs typeface="Times New Roman" panose="02020603050405020304" pitchFamily="18" charset="0"/>
                        </a:rPr>
                        <a:t>Journal of sustainable</a:t>
                      </a:r>
                      <a:r>
                        <a:rPr lang="en-US" sz="1700" baseline="0" dirty="0">
                          <a:latin typeface="Times New Roman" panose="02020603050405020304" pitchFamily="18" charset="0"/>
                          <a:cs typeface="Times New Roman" panose="02020603050405020304" pitchFamily="18" charset="0"/>
                        </a:rPr>
                        <a:t> Tourism(JST)</a:t>
                      </a:r>
                      <a:endParaRPr lang="en-US" sz="1700" dirty="0">
                        <a:latin typeface="Times New Roman" panose="02020603050405020304" pitchFamily="18" charset="0"/>
                        <a:cs typeface="Times New Roman" panose="02020603050405020304" pitchFamily="18" charset="0"/>
                      </a:endParaRPr>
                    </a:p>
                  </a:txBody>
                  <a:tcPr/>
                </a:tc>
                <a:tc>
                  <a:txBody>
                    <a:bodyPr/>
                    <a:lstStyle/>
                    <a:p>
                      <a:pPr algn="ctr"/>
                      <a:r>
                        <a:rPr lang="en-US" sz="1700" dirty="0">
                          <a:latin typeface="Times New Roman" panose="02020603050405020304" pitchFamily="18" charset="0"/>
                          <a:cs typeface="Times New Roman" panose="02020603050405020304" pitchFamily="18" charset="0"/>
                        </a:rPr>
                        <a:t>Green Technology</a:t>
                      </a:r>
                      <a:r>
                        <a:rPr lang="en-US" sz="1700" baseline="0" dirty="0">
                          <a:latin typeface="Times New Roman" panose="02020603050405020304" pitchFamily="18" charset="0"/>
                          <a:cs typeface="Times New Roman" panose="02020603050405020304" pitchFamily="18" charset="0"/>
                        </a:rPr>
                        <a:t>, Renewable Energy and Eco-Friendly Practices</a:t>
                      </a:r>
                      <a:endParaRPr lang="en-US" sz="1700" dirty="0">
                        <a:latin typeface="Times New Roman" panose="02020603050405020304" pitchFamily="18" charset="0"/>
                        <a:cs typeface="Times New Roman" panose="02020603050405020304" pitchFamily="18" charset="0"/>
                      </a:endParaRPr>
                    </a:p>
                  </a:txBody>
                  <a:tcPr/>
                </a:tc>
                <a:tc>
                  <a:txBody>
                    <a:bodyPr/>
                    <a:p>
                      <a:pPr marL="285750" indent="-285750" algn="l">
                        <a:buFont typeface="Arial" panose="020B0604020202020204" pitchFamily="34" charset="0"/>
                        <a:buChar char="•"/>
                      </a:pPr>
                      <a:r>
                        <a:rPr lang="en-US" altLang="en-US" sz="1700" dirty="0">
                          <a:latin typeface="Times New Roman" panose="02020603050405020304" pitchFamily="18" charset="0"/>
                          <a:cs typeface="Times New Roman" panose="02020603050405020304" pitchFamily="18" charset="0"/>
                        </a:rPr>
                        <a:t> Lack of Practical Implementation Strategies</a:t>
                      </a:r>
                      <a:endParaRPr lang="en-US" altLang="en-US" sz="17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altLang="en-US" sz="1700" dirty="0">
                          <a:latin typeface="Times New Roman" panose="02020603050405020304" pitchFamily="18" charset="0"/>
                          <a:cs typeface="Times New Roman" panose="02020603050405020304" pitchFamily="18" charset="0"/>
                        </a:rPr>
                        <a:t> Lack of Practical Implementation Strategies</a:t>
                      </a:r>
                      <a:endParaRPr lang="en-US" altLang="en-US" sz="1700" dirty="0">
                        <a:latin typeface="Times New Roman" panose="02020603050405020304" pitchFamily="18" charset="0"/>
                        <a:cs typeface="Times New Roman" panose="02020603050405020304" pitchFamily="18" charset="0"/>
                      </a:endParaRPr>
                    </a:p>
                  </a:txBody>
                  <a:tcPr/>
                </a:tc>
              </a:tr>
              <a:tr h="1040130">
                <a:tc>
                  <a:txBody>
                    <a:bodyPr/>
                    <a:lstStyle/>
                    <a:p>
                      <a:pPr algn="ctr"/>
                      <a:r>
                        <a:rPr lang="en-US" sz="1700" dirty="0">
                          <a:latin typeface="+mn-lt"/>
                          <a:cs typeface="+mn-cs"/>
                        </a:rPr>
                        <a:t>“</a:t>
                      </a:r>
                      <a:r>
                        <a:rPr lang="en-US" sz="1700" dirty="0">
                          <a:latin typeface="Times New Roman" panose="02020603050405020304" pitchFamily="18" charset="0"/>
                          <a:cs typeface="Times New Roman" panose="02020603050405020304" pitchFamily="18" charset="0"/>
                        </a:rPr>
                        <a:t>Tourism Marketing</a:t>
                      </a:r>
                      <a:r>
                        <a:rPr lang="en-US" sz="1700" baseline="0" dirty="0">
                          <a:latin typeface="Times New Roman" panose="02020603050405020304" pitchFamily="18" charset="0"/>
                          <a:cs typeface="Times New Roman" panose="02020603050405020304" pitchFamily="18" charset="0"/>
                        </a:rPr>
                        <a:t> Management : A Review and Future Directions”</a:t>
                      </a:r>
                      <a:endParaRPr lang="en-US" sz="1700"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700" baseline="0" dirty="0">
                          <a:latin typeface="Times New Roman" panose="02020603050405020304" pitchFamily="18" charset="0"/>
                          <a:cs typeface="Times New Roman" panose="02020603050405020304" pitchFamily="18" charset="0"/>
                        </a:rPr>
                        <a:t>R.K. Singh, S.K. Singh</a:t>
                      </a:r>
                      <a:endParaRPr lang="en-US" sz="1700" dirty="0">
                        <a:latin typeface="Times New Roman" panose="02020603050405020304" pitchFamily="18" charset="0"/>
                        <a:cs typeface="Times New Roman" panose="02020603050405020304" pitchFamily="18" charset="0"/>
                      </a:endParaRPr>
                    </a:p>
                    <a:p>
                      <a:pPr algn="ctr"/>
                      <a:r>
                        <a:rPr lang="en-US" sz="1700" dirty="0"/>
                        <a:t>and</a:t>
                      </a:r>
                      <a:r>
                        <a:rPr lang="en-US" sz="1700" baseline="0" dirty="0"/>
                        <a:t> </a:t>
                      </a:r>
                      <a:r>
                        <a:rPr lang="en-US" sz="1700" dirty="0">
                          <a:latin typeface="Times New Roman" panose="02020603050405020304" pitchFamily="18" charset="0"/>
                          <a:cs typeface="Times New Roman" panose="02020603050405020304" pitchFamily="18" charset="0"/>
                        </a:rPr>
                        <a:t>A.K.</a:t>
                      </a:r>
                      <a:r>
                        <a:rPr lang="en-US" sz="1700" baseline="0" dirty="0">
                          <a:latin typeface="Times New Roman" panose="02020603050405020304" pitchFamily="18" charset="0"/>
                          <a:cs typeface="Times New Roman" panose="02020603050405020304" pitchFamily="18" charset="0"/>
                        </a:rPr>
                        <a:t> Singh</a:t>
                      </a:r>
                      <a:endParaRPr lang="en-US" sz="1700" dirty="0"/>
                    </a:p>
                  </a:txBody>
                  <a:tcPr/>
                </a:tc>
                <a:tc>
                  <a:txBody>
                    <a:bodyPr/>
                    <a:lstStyle/>
                    <a:p>
                      <a:pPr algn="ctr"/>
                      <a:r>
                        <a:rPr lang="en-US" sz="1700" dirty="0">
                          <a:latin typeface="Times New Roman" panose="02020603050405020304" pitchFamily="18" charset="0"/>
                          <a:cs typeface="Times New Roman" panose="02020603050405020304" pitchFamily="18" charset="0"/>
                        </a:rPr>
                        <a:t>International</a:t>
                      </a:r>
                      <a:r>
                        <a:rPr lang="en-US" sz="1700" baseline="0" dirty="0">
                          <a:latin typeface="Times New Roman" panose="02020603050405020304" pitchFamily="18" charset="0"/>
                          <a:cs typeface="Times New Roman" panose="02020603050405020304" pitchFamily="18" charset="0"/>
                        </a:rPr>
                        <a:t> journey of Marketing studies(IJMS)</a:t>
                      </a:r>
                      <a:endParaRPr lang="en-US" sz="1700" dirty="0">
                        <a:latin typeface="Times New Roman" panose="02020603050405020304" pitchFamily="18" charset="0"/>
                        <a:cs typeface="Times New Roman" panose="02020603050405020304" pitchFamily="18" charset="0"/>
                      </a:endParaRPr>
                    </a:p>
                  </a:txBody>
                  <a:tcPr/>
                </a:tc>
                <a:tc>
                  <a:txBody>
                    <a:bodyPr/>
                    <a:lstStyle/>
                    <a:p>
                      <a:pPr algn="ctr"/>
                      <a:r>
                        <a:rPr lang="en-US" sz="1700" dirty="0">
                          <a:latin typeface="Times New Roman" panose="02020603050405020304" pitchFamily="18" charset="0"/>
                          <a:cs typeface="Times New Roman" panose="02020603050405020304" pitchFamily="18" charset="0"/>
                        </a:rPr>
                        <a:t>Digital</a:t>
                      </a:r>
                      <a:r>
                        <a:rPr lang="en-US" sz="1700" baseline="0" dirty="0">
                          <a:latin typeface="Times New Roman" panose="02020603050405020304" pitchFamily="18" charset="0"/>
                          <a:cs typeface="Times New Roman" panose="02020603050405020304" pitchFamily="18" charset="0"/>
                        </a:rPr>
                        <a:t> marketing, Social media and CRM</a:t>
                      </a:r>
                      <a:endParaRPr lang="en-US" sz="1700" dirty="0">
                        <a:latin typeface="Times New Roman" panose="02020603050405020304" pitchFamily="18" charset="0"/>
                        <a:cs typeface="Times New Roman" panose="02020603050405020304" pitchFamily="18" charset="0"/>
                      </a:endParaRPr>
                    </a:p>
                  </a:txBody>
                  <a:tcPr/>
                </a:tc>
                <a:tc>
                  <a:txBody>
                    <a:bodyPr/>
                    <a:p>
                      <a:pPr marL="285750" indent="-285750" algn="l">
                        <a:buFont typeface="Arial" panose="020B0604020202020204" pitchFamily="34" charset="0"/>
                        <a:buChar char="•"/>
                      </a:pPr>
                      <a:r>
                        <a:rPr lang="en-US" altLang="en-US" sz="1700" dirty="0">
                          <a:latin typeface="Times New Roman" panose="02020603050405020304" pitchFamily="18" charset="0"/>
                          <a:cs typeface="Times New Roman" panose="02020603050405020304" pitchFamily="18" charset="0"/>
                        </a:rPr>
                        <a:t>Failure to Address Economic Viability</a:t>
                      </a:r>
                      <a:endParaRPr lang="en-US" altLang="en-US" sz="17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altLang="en-US" sz="1700" dirty="0">
                          <a:latin typeface="Times New Roman" panose="02020603050405020304" pitchFamily="18" charset="0"/>
                          <a:cs typeface="Times New Roman" panose="02020603050405020304" pitchFamily="18" charset="0"/>
                        </a:rPr>
                        <a:t>Neglecting the </a:t>
                      </a:r>
                      <a:r>
                        <a:rPr lang="en-IN" altLang="en-US" sz="1700" dirty="0">
                          <a:latin typeface="Times New Roman" panose="02020603050405020304" pitchFamily="18" charset="0"/>
                          <a:cs typeface="Times New Roman" panose="02020603050405020304" pitchFamily="18" charset="0"/>
                        </a:rPr>
                        <a:t>privacy.</a:t>
                      </a:r>
                      <a:endParaRPr lang="en-IN" altLang="en-US" sz="1700" dirty="0">
                        <a:latin typeface="Times New Roman" panose="02020603050405020304" pitchFamily="18" charset="0"/>
                        <a:cs typeface="Times New Roman" panose="02020603050405020304" pitchFamily="18" charset="0"/>
                      </a:endParaRPr>
                    </a:p>
                  </a:txBody>
                  <a:tcPr/>
                </a:tc>
              </a:tr>
            </a:tbl>
          </a:graphicData>
        </a:graphic>
      </p:graphicFrame>
      <p:pic>
        <p:nvPicPr>
          <p:cNvPr id="6" name="Picture 5"/>
          <p:cNvPicPr>
            <a:picLocks noChangeAspect="1"/>
          </p:cNvPicPr>
          <p:nvPr/>
        </p:nvPicPr>
        <p:blipFill>
          <a:blip r:embed="rId2"/>
          <a:stretch>
            <a:fillRect/>
          </a:stretch>
        </p:blipFill>
        <p:spPr>
          <a:xfrm>
            <a:off x="11277599" y="152400"/>
            <a:ext cx="694807" cy="570131"/>
          </a:xfrm>
          <a:prstGeom prst="rect">
            <a:avLst/>
          </a:prstGeom>
          <a:noFill/>
          <a:ln w="9525">
            <a:noFill/>
          </a:ln>
        </p:spPr>
      </p:pic>
      <p:pic>
        <p:nvPicPr>
          <p:cNvPr id="7" name="Google Shape;170;p10" descr="th"/>
          <p:cNvPicPr preferRelativeResize="0"/>
          <p:nvPr/>
        </p:nvPicPr>
        <p:blipFill rotWithShape="1">
          <a:blip r:embed="rId3"/>
          <a:srcRect/>
          <a:stretch>
            <a:fillRect/>
          </a:stretch>
        </p:blipFill>
        <p:spPr>
          <a:xfrm>
            <a:off x="368643" y="76200"/>
            <a:ext cx="685800" cy="6463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7" descr="image-4"/>
          <p:cNvPicPr preferRelativeResize="0"/>
          <p:nvPr/>
        </p:nvPicPr>
        <p:blipFill rotWithShape="1">
          <a:blip r:embed="rId1"/>
          <a:srcRect/>
          <a:stretch>
            <a:fillRect/>
          </a:stretch>
        </p:blipFill>
        <p:spPr>
          <a:xfrm>
            <a:off x="1200785" y="930910"/>
            <a:ext cx="9432925" cy="5856605"/>
          </a:xfrm>
          <a:prstGeom prst="rect">
            <a:avLst/>
          </a:prstGeom>
          <a:noFill/>
          <a:ln>
            <a:noFill/>
          </a:ln>
        </p:spPr>
      </p:pic>
      <p:sp>
        <p:nvSpPr>
          <p:cNvPr id="137" name="Google Shape;137;p7"/>
          <p:cNvSpPr txBox="1"/>
          <p:nvPr/>
        </p:nvSpPr>
        <p:spPr>
          <a:xfrm>
            <a:off x="5410200" y="3119120"/>
            <a:ext cx="1903095" cy="822325"/>
          </a:xfrm>
          <a:prstGeom prst="rect">
            <a:avLst/>
          </a:prstGeom>
          <a:solidFill>
            <a:schemeClr val="accent1"/>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a:solidFill>
                  <a:schemeClr val="lt1"/>
                </a:solidFill>
                <a:latin typeface="Calibri" panose="020F0502020204030204"/>
                <a:ea typeface="Calibri" panose="020F0502020204030204"/>
                <a:cs typeface="Calibri" panose="020F0502020204030204"/>
                <a:sym typeface="Calibri" panose="020F0502020204030204"/>
              </a:rPr>
              <a:t>TRAVEL PACKAGES</a:t>
            </a: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8" name="Google Shape;138;p7"/>
          <p:cNvSpPr txBox="1"/>
          <p:nvPr/>
        </p:nvSpPr>
        <p:spPr>
          <a:xfrm>
            <a:off x="5791200" y="5867400"/>
            <a:ext cx="1304290" cy="386715"/>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chemeClr val="lt1"/>
                </a:solidFill>
                <a:latin typeface="Calibri" panose="020F0502020204030204"/>
                <a:ea typeface="Calibri" panose="020F0502020204030204"/>
                <a:cs typeface="Calibri" panose="020F0502020204030204"/>
                <a:sym typeface="Calibri" panose="020F0502020204030204"/>
              </a:rPr>
              <a:t>DATABASE</a:t>
            </a:r>
            <a:endParaRPr sz="15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9" name="Google Shape;139;p7"/>
          <p:cNvSpPr txBox="1"/>
          <p:nvPr/>
        </p:nvSpPr>
        <p:spPr>
          <a:xfrm>
            <a:off x="2743200" y="1788160"/>
            <a:ext cx="3115945" cy="58293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a:solidFill>
                  <a:schemeClr val="lt1"/>
                </a:solidFill>
                <a:latin typeface="Calibri" panose="020F0502020204030204"/>
                <a:ea typeface="Calibri" panose="020F0502020204030204"/>
                <a:cs typeface="Calibri" panose="020F0502020204030204"/>
                <a:sym typeface="Calibri" panose="020F0502020204030204"/>
              </a:rPr>
              <a:t>USER SERVICE</a:t>
            </a: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7"/>
          <p:cNvSpPr txBox="1"/>
          <p:nvPr/>
        </p:nvSpPr>
        <p:spPr>
          <a:xfrm>
            <a:off x="6934200" y="1752600"/>
            <a:ext cx="2131060" cy="59436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panose="020F0502020204030204"/>
                <a:ea typeface="Calibri" panose="020F0502020204030204"/>
                <a:cs typeface="Calibri" panose="020F0502020204030204"/>
                <a:sym typeface="Calibri" panose="020F0502020204030204"/>
              </a:rPr>
              <a:t>USER REVIEW</a:t>
            </a: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1" name="Google Shape;141;p7"/>
          <p:cNvSpPr txBox="1"/>
          <p:nvPr/>
        </p:nvSpPr>
        <p:spPr>
          <a:xfrm>
            <a:off x="5486400" y="1066800"/>
            <a:ext cx="1655445" cy="47625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400">
                <a:solidFill>
                  <a:schemeClr val="lt1"/>
                </a:solidFill>
                <a:latin typeface="Calibri" panose="020F0502020204030204"/>
                <a:ea typeface="Calibri" panose="020F0502020204030204"/>
                <a:cs typeface="Calibri" panose="020F0502020204030204"/>
                <a:sym typeface="Calibri" panose="020F0502020204030204"/>
              </a:rPr>
              <a:t>SERVICE PROVIDER</a:t>
            </a:r>
            <a:endParaRPr sz="1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2" name="Google Shape;142;p7"/>
          <p:cNvSpPr txBox="1"/>
          <p:nvPr/>
        </p:nvSpPr>
        <p:spPr>
          <a:xfrm>
            <a:off x="1826260" y="264160"/>
            <a:ext cx="8183880" cy="520700"/>
          </a:xfrm>
          <a:prstGeom prst="rect">
            <a:avLst/>
          </a:prstGeom>
          <a:noFill/>
          <a:ln>
            <a:noFill/>
          </a:ln>
        </p:spPr>
        <p:txBody>
          <a:bodyPr spcFirstLastPara="1" wrap="square" lIns="91425" tIns="45700" rIns="91425" bIns="45700" anchor="t" anchorCtr="0">
            <a:spAutoFit/>
          </a:bodyPr>
          <a:lstStyle/>
          <a:p>
            <a:pPr algn="ctr"/>
            <a:r>
              <a:rPr lang="en-US" sz="2800" b="1"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PROPOSED SYSTEM ARCHITECTURE</a:t>
            </a:r>
            <a:endParaRPr lang="en-US" sz="2800" b="1"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43" name="Google Shape;143;p7" descr="th"/>
          <p:cNvPicPr preferRelativeResize="0"/>
          <p:nvPr/>
        </p:nvPicPr>
        <p:blipFill rotWithShape="1">
          <a:blip r:embed="rId2"/>
          <a:srcRect/>
          <a:stretch>
            <a:fillRect/>
          </a:stretch>
        </p:blipFill>
        <p:spPr>
          <a:xfrm>
            <a:off x="235585" y="203200"/>
            <a:ext cx="792480" cy="792480"/>
          </a:xfrm>
          <a:prstGeom prst="rect">
            <a:avLst/>
          </a:prstGeom>
          <a:noFill/>
          <a:ln>
            <a:noFill/>
          </a:ln>
        </p:spPr>
      </p:pic>
      <p:pic>
        <p:nvPicPr>
          <p:cNvPr id="10" name="Picture 5"/>
          <p:cNvPicPr>
            <a:picLocks noChangeAspect="1"/>
          </p:cNvPicPr>
          <p:nvPr/>
        </p:nvPicPr>
        <p:blipFill>
          <a:blip r:embed="rId3"/>
          <a:stretch>
            <a:fillRect/>
          </a:stretch>
        </p:blipFill>
        <p:spPr>
          <a:xfrm>
            <a:off x="10807700" y="332101"/>
            <a:ext cx="1154112" cy="1103312"/>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0" y="152228"/>
            <a:ext cx="8315290" cy="646331"/>
          </a:xfrm>
          <a:prstGeom prst="rect">
            <a:avLst/>
          </a:prstGeom>
          <a:noFill/>
        </p:spPr>
        <p:txBody>
          <a:bodyPr wrap="none" lIns="91440" tIns="45720" rIns="91440" bIns="45720">
            <a:spAutoFit/>
          </a:bodyPr>
          <a:lstStyle/>
          <a:p>
            <a:pPr algn="ctr"/>
            <a:r>
              <a:rPr lang="en-US" sz="3600" b="1"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EXISTING SYSTEM ARCHITECTURE</a:t>
            </a:r>
            <a:endParaRPr lang="en-US" sz="3600" b="1"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672DB9CA-C85A-4E11-ADC0-8193E41C1656}" type="slidenum">
              <a:rPr lang="en-IN" b="1" smtClean="0">
                <a:solidFill>
                  <a:schemeClr val="tx1"/>
                </a:solidFill>
              </a:rPr>
            </a:fld>
            <a:endParaRPr lang="en-IN" b="1">
              <a:solidFill>
                <a:schemeClr val="tx1"/>
              </a:solidFill>
            </a:endParaRPr>
          </a:p>
        </p:txBody>
      </p:sp>
      <p:pic>
        <p:nvPicPr>
          <p:cNvPr id="6" name="Picture 5"/>
          <p:cNvPicPr>
            <a:picLocks noChangeAspect="1"/>
          </p:cNvPicPr>
          <p:nvPr/>
        </p:nvPicPr>
        <p:blipFill>
          <a:blip r:embed="rId1"/>
          <a:stretch>
            <a:fillRect/>
          </a:stretch>
        </p:blipFill>
        <p:spPr>
          <a:xfrm>
            <a:off x="10952922" y="203200"/>
            <a:ext cx="1154112" cy="1103312"/>
          </a:xfrm>
          <a:prstGeom prst="rect">
            <a:avLst/>
          </a:prstGeom>
          <a:noFill/>
          <a:ln w="9525">
            <a:noFill/>
          </a:ln>
        </p:spPr>
      </p:pic>
      <p:pic>
        <p:nvPicPr>
          <p:cNvPr id="7" name="Google Shape;170;p10" descr="th"/>
          <p:cNvPicPr preferRelativeResize="0"/>
          <p:nvPr/>
        </p:nvPicPr>
        <p:blipFill rotWithShape="1">
          <a:blip r:embed="rId2"/>
          <a:srcRect/>
          <a:stretch>
            <a:fillRect/>
          </a:stretch>
        </p:blipFill>
        <p:spPr>
          <a:xfrm>
            <a:off x="235585" y="203200"/>
            <a:ext cx="792480" cy="792480"/>
          </a:xfrm>
          <a:prstGeom prst="rect">
            <a:avLst/>
          </a:prstGeom>
          <a:noFill/>
          <a:ln>
            <a:noFill/>
          </a:ln>
        </p:spPr>
      </p:pic>
      <p:sp>
        <p:nvSpPr>
          <p:cNvPr id="3" name="Text Box 2"/>
          <p:cNvSpPr txBox="1"/>
          <p:nvPr/>
        </p:nvSpPr>
        <p:spPr>
          <a:xfrm>
            <a:off x="3556000" y="3260408"/>
            <a:ext cx="5080000" cy="337185"/>
          </a:xfrm>
          <a:prstGeom prst="rect">
            <a:avLst/>
          </a:prstGeom>
        </p:spPr>
        <p:txBody>
          <a:bodyPr>
            <a:spAutoFit/>
          </a:bodyPr>
          <a:p>
            <a:pPr marL="0" indent="0"/>
            <a:r>
              <a:rPr sz="1600" b="0" i="0">
                <a:latin typeface="monospace"/>
                <a:ea typeface="monospace"/>
              </a:rPr>
              <a:t> </a:t>
            </a:r>
            <a:endParaRPr sz="1600" b="0" i="0">
              <a:latin typeface="monospace"/>
              <a:ea typeface="monospace"/>
            </a:endParaRPr>
          </a:p>
        </p:txBody>
      </p:sp>
      <p:sp>
        <p:nvSpPr>
          <p:cNvPr id="8" name="Text Box 7"/>
          <p:cNvSpPr txBox="1"/>
          <p:nvPr/>
        </p:nvSpPr>
        <p:spPr>
          <a:xfrm>
            <a:off x="3556000" y="3260408"/>
            <a:ext cx="5080000" cy="337185"/>
          </a:xfrm>
          <a:prstGeom prst="rect">
            <a:avLst/>
          </a:prstGeom>
        </p:spPr>
        <p:txBody>
          <a:bodyPr>
            <a:spAutoFit/>
          </a:bodyPr>
          <a:p>
            <a:pPr marL="0" indent="0"/>
            <a:r>
              <a:rPr lang="en-US" altLang="en-US" sz="1600" b="0" i="0">
                <a:latin typeface="monospace"/>
                <a:ea typeface="monospace"/>
              </a:rPr>
              <a:t> </a:t>
            </a:r>
            <a:endParaRPr sz="1600" b="0" i="0">
              <a:latin typeface="monospace"/>
              <a:ea typeface="monospace"/>
            </a:endParaRPr>
          </a:p>
        </p:txBody>
      </p:sp>
      <p:pic>
        <p:nvPicPr>
          <p:cNvPr id="11" name="Picture 10" descr="new pr newn1"/>
          <p:cNvPicPr>
            <a:picLocks noChangeAspect="1"/>
          </p:cNvPicPr>
          <p:nvPr/>
        </p:nvPicPr>
        <p:blipFill>
          <a:blip r:embed="rId3"/>
          <a:stretch>
            <a:fillRect/>
          </a:stretch>
        </p:blipFill>
        <p:spPr>
          <a:xfrm>
            <a:off x="3276600" y="914400"/>
            <a:ext cx="5792470" cy="57924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12192000" cy="539115"/>
          </a:xfrm>
        </p:spPr>
        <p:txBody>
          <a:bodyPr>
            <a:noAutofit/>
          </a:bodyPr>
          <a:lstStyle/>
          <a:p>
            <a:pPr algn="ctr"/>
            <a:r>
              <a:rPr lang="en-US" sz="35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AND HARDWARE REQUIREMENT </a:t>
            </a:r>
            <a:endParaRPr lang="en-IN" sz="3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685800" y="1676400"/>
            <a:ext cx="5157787" cy="823912"/>
          </a:xfrm>
        </p:spPr>
        <p:txBody>
          <a:bodyPr>
            <a:normAutofit/>
          </a:bodyPr>
          <a:lstStyle/>
          <a:p>
            <a:pPr algn="ctr"/>
            <a:r>
              <a:rPr lang="en-US" sz="2800" dirty="0">
                <a:solidFill>
                  <a:srgbClr val="00B050"/>
                </a:solidFill>
                <a:latin typeface="Times New Roman" panose="02020603050405020304" pitchFamily="18" charset="0"/>
                <a:cs typeface="Times New Roman" panose="02020603050405020304" pitchFamily="18" charset="0"/>
              </a:rPr>
              <a:t>HARDWARE</a:t>
            </a:r>
            <a:endParaRPr lang="en-IN" sz="2800" dirty="0">
              <a:solidFill>
                <a:srgbClr val="00B05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1014413" y="2671762"/>
            <a:ext cx="5157787" cy="3684588"/>
          </a:xfrm>
        </p:spPr>
        <p:txBody>
          <a:bodyPr>
            <a:normAutofit/>
          </a:bodyPr>
          <a:lstStyle/>
          <a:p>
            <a:pPr lvl="0" algn="just">
              <a:buClr>
                <a:srgbClr val="FF0000"/>
              </a:buClr>
            </a:pPr>
            <a:r>
              <a:rPr lang="en-US" sz="2400" dirty="0">
                <a:latin typeface="Times New Roman" panose="02020603050405020304"/>
                <a:ea typeface="Times New Roman" panose="02020603050405020304"/>
                <a:cs typeface="Times New Roman" panose="02020603050405020304"/>
                <a:sym typeface="Times New Roman" panose="02020603050405020304"/>
              </a:rPr>
              <a:t>Hard disk -128GB</a:t>
            </a:r>
            <a:endParaRPr lang="en-US" sz="2400" dirty="0">
              <a:latin typeface="Times New Roman" panose="02020603050405020304"/>
              <a:ea typeface="Times New Roman" panose="02020603050405020304"/>
              <a:cs typeface="Times New Roman" panose="02020603050405020304"/>
              <a:sym typeface="Times New Roman" panose="02020603050405020304"/>
            </a:endParaRPr>
          </a:p>
          <a:p>
            <a:pPr lvl="0" algn="just">
              <a:buClr>
                <a:srgbClr val="FF0000"/>
              </a:buClr>
            </a:pPr>
            <a:r>
              <a:rPr lang="en-US" sz="2400" dirty="0">
                <a:latin typeface="Times New Roman" panose="02020603050405020304"/>
                <a:ea typeface="Times New Roman" panose="02020603050405020304"/>
                <a:cs typeface="Times New Roman" panose="02020603050405020304"/>
                <a:sym typeface="Times New Roman" panose="02020603050405020304"/>
              </a:rPr>
              <a:t>RAM - 2GB(minimum require)</a:t>
            </a:r>
            <a:endParaRPr lang="en-IN"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lgn="just">
              <a:buClr>
                <a:srgbClr val="FF0000"/>
              </a:buClr>
            </a:pPr>
            <a:r>
              <a:rPr lang="en-US" sz="2400" dirty="0">
                <a:latin typeface="Times New Roman" panose="02020603050405020304"/>
                <a:ea typeface="Times New Roman" panose="02020603050405020304"/>
                <a:cs typeface="Times New Roman" panose="02020603050405020304"/>
                <a:sym typeface="Times New Roman" panose="02020603050405020304"/>
              </a:rPr>
              <a:t>Processor – Dual Core or Above.</a:t>
            </a:r>
            <a:endParaRPr lang="en-IN"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buClr>
                <a:srgbClr val="FF0000"/>
              </a:buClr>
            </a:pPr>
            <a:r>
              <a:rPr lang="en-IN" sz="2400" dirty="0">
                <a:latin typeface="Times New Roman" panose="02020603050405020304" pitchFamily="18" charset="0"/>
                <a:cs typeface="Times New Roman" panose="02020603050405020304" pitchFamily="18" charset="0"/>
              </a:rPr>
              <a:t>Display – RGB Monitor</a:t>
            </a:r>
            <a:endParaRPr lang="en-IN" sz="2400" dirty="0">
              <a:latin typeface="Times New Roman" panose="02020603050405020304" pitchFamily="18" charset="0"/>
              <a:cs typeface="Times New Roman" panose="02020603050405020304" pitchFamily="18" charset="0"/>
            </a:endParaRPr>
          </a:p>
          <a:p>
            <a:pPr algn="just">
              <a:buClr>
                <a:srgbClr val="FF0000"/>
              </a:buClr>
            </a:pPr>
            <a:endParaRPr lang="en-IN"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3"/>
          </p:nvPr>
        </p:nvSpPr>
        <p:spPr>
          <a:xfrm>
            <a:off x="6400800" y="1676400"/>
            <a:ext cx="5183188" cy="823912"/>
          </a:xfrm>
        </p:spPr>
        <p:txBody>
          <a:bodyPr>
            <a:normAutofit/>
          </a:bodyPr>
          <a:lstStyle/>
          <a:p>
            <a:pPr algn="ctr"/>
            <a:r>
              <a:rPr lang="en-US" sz="2800" dirty="0">
                <a:solidFill>
                  <a:srgbClr val="00B050"/>
                </a:solidFill>
                <a:latin typeface="Times New Roman" panose="02020603050405020304" pitchFamily="18" charset="0"/>
                <a:cs typeface="Times New Roman" panose="02020603050405020304" pitchFamily="18" charset="0"/>
              </a:rPr>
              <a:t>SOFTWARE</a:t>
            </a:r>
            <a:endParaRPr lang="en-IN" sz="2800" dirty="0">
              <a:solidFill>
                <a:srgbClr val="00B050"/>
              </a:solidFill>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sz="quarter" idx="4"/>
          </p:nvPr>
        </p:nvSpPr>
        <p:spPr>
          <a:xfrm>
            <a:off x="6629400" y="2590800"/>
            <a:ext cx="5548184" cy="3684588"/>
          </a:xfrm>
        </p:spPr>
        <p:txBody>
          <a:bodyPr>
            <a:normAutofit/>
          </a:bodyPr>
          <a:lstStyle/>
          <a:p>
            <a:pPr algn="l">
              <a:lnSpc>
                <a:spcPct val="100000"/>
              </a:lnSpc>
              <a:buClr>
                <a:srgbClr val="FF0000"/>
              </a:buClr>
            </a:pPr>
            <a:r>
              <a:rPr lang="en-US" sz="2400" dirty="0">
                <a:latin typeface="Times New Roman" panose="02020603050405020304"/>
                <a:ea typeface="Times New Roman" panose="02020603050405020304"/>
                <a:cs typeface="Times New Roman" panose="02020603050405020304"/>
                <a:sym typeface="Times New Roman" panose="02020603050405020304"/>
              </a:rPr>
              <a:t>Front end- </a:t>
            </a:r>
            <a:r>
              <a:rPr lang="en-US" sz="2400" dirty="0" err="1">
                <a:latin typeface="Times New Roman" panose="02020603050405020304"/>
                <a:ea typeface="Times New Roman" panose="02020603050405020304"/>
                <a:cs typeface="Times New Roman" panose="02020603050405020304"/>
                <a:sym typeface="Times New Roman" panose="02020603050405020304"/>
              </a:rPr>
              <a:t>Html,CSS</a:t>
            </a:r>
            <a:r>
              <a:rPr lang="en-US" sz="2400" dirty="0">
                <a:latin typeface="Times New Roman" panose="02020603050405020304"/>
                <a:ea typeface="Times New Roman" panose="02020603050405020304"/>
                <a:cs typeface="Times New Roman" panose="02020603050405020304"/>
                <a:sym typeface="Times New Roman" panose="02020603050405020304"/>
              </a:rPr>
              <a:t>(Framework: </a:t>
            </a:r>
            <a:r>
              <a:rPr lang="en-US" sz="2400" dirty="0" err="1">
                <a:latin typeface="Times New Roman" panose="02020603050405020304"/>
                <a:ea typeface="Times New Roman" panose="02020603050405020304"/>
                <a:cs typeface="Times New Roman" panose="02020603050405020304"/>
                <a:sym typeface="Times New Roman" panose="02020603050405020304"/>
              </a:rPr>
              <a:t>Bootstrsap</a:t>
            </a:r>
            <a:r>
              <a:rPr lang="en-US" sz="2400" dirty="0">
                <a:latin typeface="Times New Roman" panose="02020603050405020304"/>
                <a:ea typeface="Times New Roman" panose="02020603050405020304"/>
                <a:cs typeface="Times New Roman" panose="02020603050405020304"/>
                <a:sym typeface="Times New Roman" panose="02020603050405020304"/>
              </a:rPr>
              <a:t>),</a:t>
            </a:r>
            <a:r>
              <a:rPr lang="en-US" sz="2400" dirty="0" err="1">
                <a:latin typeface="Times New Roman" panose="02020603050405020304"/>
                <a:ea typeface="Times New Roman" panose="02020603050405020304"/>
                <a:cs typeface="Times New Roman" panose="02020603050405020304"/>
                <a:sym typeface="Times New Roman" panose="02020603050405020304"/>
              </a:rPr>
              <a:t>Javascript</a:t>
            </a:r>
            <a:endParaRPr lang="en-IN"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lgn="l">
              <a:buClr>
                <a:srgbClr val="FF0000"/>
              </a:buClr>
            </a:pPr>
            <a:r>
              <a:rPr lang="en-IN"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a:latin typeface="Times New Roman" panose="02020603050405020304"/>
                <a:ea typeface="Times New Roman" panose="02020603050405020304"/>
                <a:cs typeface="Times New Roman" panose="02020603050405020304"/>
                <a:sym typeface="Times New Roman" panose="02020603050405020304"/>
              </a:rPr>
              <a:t>Back end - </a:t>
            </a:r>
            <a:r>
              <a:rPr lang="en-US" sz="2400" dirty="0" err="1">
                <a:latin typeface="Times New Roman" panose="02020603050405020304"/>
                <a:ea typeface="Times New Roman" panose="02020603050405020304"/>
                <a:cs typeface="Times New Roman" panose="02020603050405020304"/>
                <a:sym typeface="Times New Roman" panose="02020603050405020304"/>
              </a:rPr>
              <a:t>Php</a:t>
            </a:r>
            <a:endParaRPr lang="en-IN"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lgn="l">
              <a:buClr>
                <a:srgbClr val="FF0000"/>
              </a:buClr>
            </a:pPr>
            <a:r>
              <a:rPr lang="en-IN"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a:latin typeface="Times New Roman" panose="02020603050405020304"/>
                <a:ea typeface="Times New Roman" panose="02020603050405020304"/>
                <a:cs typeface="Times New Roman" panose="02020603050405020304"/>
                <a:sym typeface="Times New Roman" panose="02020603050405020304"/>
              </a:rPr>
              <a:t>Database - </a:t>
            </a:r>
            <a:r>
              <a:rPr lang="en-US" sz="2400" dirty="0" err="1">
                <a:latin typeface="Times New Roman" panose="02020603050405020304"/>
                <a:ea typeface="Times New Roman" panose="02020603050405020304"/>
                <a:cs typeface="Times New Roman" panose="02020603050405020304"/>
                <a:sym typeface="Times New Roman" panose="02020603050405020304"/>
              </a:rPr>
              <a:t>Mysql</a:t>
            </a:r>
            <a:endParaRPr lang="en-IN"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l">
              <a:buClr>
                <a:srgbClr val="FF0000"/>
              </a:buClr>
            </a:pPr>
            <a:r>
              <a:rPr lang="en-IN"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Tool - VS Code</a:t>
            </a:r>
            <a:endParaRPr lang="en-IN" sz="2400"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672DB9CA-C85A-4E11-ADC0-8193E41C1656}" type="slidenum">
              <a:rPr lang="en-IN" b="1" smtClean="0">
                <a:solidFill>
                  <a:schemeClr val="tx1"/>
                </a:solidFill>
              </a:rPr>
            </a:fld>
            <a:endParaRPr lang="en-IN" b="1">
              <a:solidFill>
                <a:schemeClr val="tx1"/>
              </a:solidFill>
            </a:endParaRPr>
          </a:p>
        </p:txBody>
      </p:sp>
      <p:pic>
        <p:nvPicPr>
          <p:cNvPr id="9" name="Picture 5"/>
          <p:cNvPicPr>
            <a:picLocks noChangeAspect="1"/>
          </p:cNvPicPr>
          <p:nvPr/>
        </p:nvPicPr>
        <p:blipFill>
          <a:blip r:embed="rId1"/>
          <a:stretch>
            <a:fillRect/>
          </a:stretch>
        </p:blipFill>
        <p:spPr>
          <a:xfrm>
            <a:off x="11049837" y="203200"/>
            <a:ext cx="1154112" cy="1103312"/>
          </a:xfrm>
          <a:prstGeom prst="rect">
            <a:avLst/>
          </a:prstGeom>
          <a:noFill/>
          <a:ln w="9525">
            <a:noFill/>
          </a:ln>
        </p:spPr>
      </p:pic>
      <p:pic>
        <p:nvPicPr>
          <p:cNvPr id="10" name="Google Shape;170;p10" descr="th"/>
          <p:cNvPicPr preferRelativeResize="0"/>
          <p:nvPr/>
        </p:nvPicPr>
        <p:blipFill rotWithShape="1">
          <a:blip r:embed="rId2"/>
          <a:srcRect/>
          <a:stretch>
            <a:fillRect/>
          </a:stretch>
        </p:blipFill>
        <p:spPr>
          <a:xfrm>
            <a:off x="76200" y="203200"/>
            <a:ext cx="792480" cy="7924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12192000" cy="662782"/>
          </a:xfrm>
        </p:spPr>
        <p:txBody>
          <a:bodyPr>
            <a:normAutofit/>
          </a:bodyPr>
          <a:lstStyle/>
          <a:p>
            <a:pPr algn="ctr"/>
            <a:r>
              <a:rPr lang="en-US" sz="3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MODULES </a:t>
            </a:r>
            <a:endParaRPr lang="en-IN" sz="3600" dirty="0">
              <a:solidFill>
                <a:srgbClr val="FF0000"/>
              </a:solidFill>
            </a:endParaRPr>
          </a:p>
        </p:txBody>
      </p:sp>
      <p:sp>
        <p:nvSpPr>
          <p:cNvPr id="3" name="Content Placeholder 2"/>
          <p:cNvSpPr>
            <a:spLocks noGrp="1"/>
          </p:cNvSpPr>
          <p:nvPr>
            <p:ph idx="1"/>
          </p:nvPr>
        </p:nvSpPr>
        <p:spPr/>
        <p:txBody>
          <a:bodyPr>
            <a:normAutofit/>
          </a:bodyPr>
          <a:lstStyle/>
          <a:p>
            <a:pPr>
              <a:buClr>
                <a:srgbClr val="FF0000"/>
              </a:buClr>
            </a:pPr>
            <a:r>
              <a:rPr lang="en-US" dirty="0">
                <a:latin typeface="Times New Roman" panose="02020603050405020304" pitchFamily="18" charset="0"/>
                <a:cs typeface="Times New Roman" panose="02020603050405020304" pitchFamily="18" charset="0"/>
              </a:rPr>
              <a:t>User Registration and Login</a:t>
            </a:r>
            <a:endParaRPr lang="en-US" dirty="0">
              <a:latin typeface="Times New Roman" panose="02020603050405020304" pitchFamily="18" charset="0"/>
              <a:cs typeface="Times New Roman" panose="02020603050405020304" pitchFamily="18" charset="0"/>
            </a:endParaRPr>
          </a:p>
          <a:p>
            <a:pPr>
              <a:buClr>
                <a:srgbClr val="FF0000"/>
              </a:buClr>
            </a:pPr>
            <a:r>
              <a:rPr lang="en-US" dirty="0">
                <a:latin typeface="Times New Roman" panose="02020603050405020304" pitchFamily="18" charset="0"/>
                <a:cs typeface="Times New Roman" panose="02020603050405020304" pitchFamily="18" charset="0"/>
              </a:rPr>
              <a:t>Destination Management</a:t>
            </a:r>
            <a:endParaRPr lang="en-US" dirty="0">
              <a:latin typeface="Times New Roman" panose="02020603050405020304" pitchFamily="18" charset="0"/>
              <a:cs typeface="Times New Roman" panose="02020603050405020304" pitchFamily="18" charset="0"/>
            </a:endParaRPr>
          </a:p>
          <a:p>
            <a:pPr>
              <a:buClr>
                <a:srgbClr val="FF0000"/>
              </a:buClr>
            </a:pPr>
            <a:r>
              <a:rPr lang="en-US" dirty="0">
                <a:latin typeface="Times New Roman" panose="02020603050405020304" pitchFamily="18" charset="0"/>
                <a:cs typeface="Times New Roman" panose="02020603050405020304" pitchFamily="18" charset="0"/>
              </a:rPr>
              <a:t>Booking and Reservation</a:t>
            </a:r>
            <a:endParaRPr lang="en-US" dirty="0">
              <a:latin typeface="Times New Roman" panose="02020603050405020304" pitchFamily="18" charset="0"/>
              <a:cs typeface="Times New Roman" panose="02020603050405020304" pitchFamily="18" charset="0"/>
            </a:endParaRPr>
          </a:p>
          <a:p>
            <a:pPr>
              <a:buClr>
                <a:srgbClr val="FF0000"/>
              </a:buClr>
            </a:pPr>
            <a:r>
              <a:rPr lang="en-US" dirty="0">
                <a:latin typeface="Times New Roman" panose="02020603050405020304" pitchFamily="18" charset="0"/>
                <a:cs typeface="Times New Roman" panose="02020603050405020304" pitchFamily="18" charset="0"/>
              </a:rPr>
              <a:t>Tour Packages and Itinerary Planning</a:t>
            </a:r>
            <a:endParaRPr lang="en-US" dirty="0">
              <a:latin typeface="Times New Roman" panose="02020603050405020304" pitchFamily="18" charset="0"/>
              <a:cs typeface="Times New Roman" panose="02020603050405020304" pitchFamily="18" charset="0"/>
            </a:endParaRPr>
          </a:p>
          <a:p>
            <a:pPr>
              <a:buClr>
                <a:srgbClr val="FF0000"/>
              </a:buClr>
            </a:pPr>
            <a:r>
              <a:rPr lang="en-US" dirty="0">
                <a:latin typeface="Times New Roman" panose="02020603050405020304" pitchFamily="18" charset="0"/>
                <a:cs typeface="Times New Roman" panose="02020603050405020304" pitchFamily="18" charset="0"/>
              </a:rPr>
              <a:t>Feedback and Customer Support </a:t>
            </a:r>
            <a:endParaRPr lang="en-US"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672DB9CA-C85A-4E11-ADC0-8193E41C1656}" type="slidenum">
              <a:rPr lang="en-IN" b="1" smtClean="0">
                <a:solidFill>
                  <a:schemeClr val="tx1"/>
                </a:solidFill>
              </a:rPr>
            </a:fld>
            <a:endParaRPr lang="en-IN" b="1">
              <a:solidFill>
                <a:schemeClr val="tx1"/>
              </a:solidFill>
            </a:endParaRPr>
          </a:p>
        </p:txBody>
      </p:sp>
      <p:pic>
        <p:nvPicPr>
          <p:cNvPr id="6" name="Picture 5"/>
          <p:cNvPicPr>
            <a:picLocks noChangeAspect="1"/>
          </p:cNvPicPr>
          <p:nvPr/>
        </p:nvPicPr>
        <p:blipFill>
          <a:blip r:embed="rId1"/>
          <a:stretch>
            <a:fillRect/>
          </a:stretch>
        </p:blipFill>
        <p:spPr>
          <a:xfrm>
            <a:off x="10807700" y="332101"/>
            <a:ext cx="1154112" cy="1103312"/>
          </a:xfrm>
          <a:prstGeom prst="rect">
            <a:avLst/>
          </a:prstGeom>
          <a:noFill/>
          <a:ln w="9525">
            <a:noFill/>
          </a:ln>
        </p:spPr>
      </p:pic>
      <p:pic>
        <p:nvPicPr>
          <p:cNvPr id="7" name="Google Shape;170;p10" descr="th"/>
          <p:cNvPicPr preferRelativeResize="0"/>
          <p:nvPr/>
        </p:nvPicPr>
        <p:blipFill rotWithShape="1">
          <a:blip r:embed="rId2"/>
          <a:srcRect/>
          <a:stretch>
            <a:fillRect/>
          </a:stretch>
        </p:blipFill>
        <p:spPr>
          <a:xfrm>
            <a:off x="235585" y="203200"/>
            <a:ext cx="792480" cy="792480"/>
          </a:xfrm>
          <a:prstGeom prst="rect">
            <a:avLst/>
          </a:prstGeom>
          <a:noFill/>
          <a:ln>
            <a:noFill/>
          </a:ln>
        </p:spPr>
      </p:pic>
    </p:spTree>
  </p:cSld>
  <p:clrMapOvr>
    <a:masterClrMapping/>
  </p:clrMapOvr>
</p:sld>
</file>

<file path=ppt/tags/tag1.xml><?xml version="1.0" encoding="utf-8"?>
<p:tagLst xmlns:p="http://schemas.openxmlformats.org/presentationml/2006/main">
  <p:tag name="TABLE_ENDDRAG_ORIGIN_RECT" val="945*540"/>
  <p:tag name="TABLE_ENDDRAG_RECT" val="13*58*945*54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5241</Words>
  <Application>WPS Presentation</Application>
  <PresentationFormat>Widescreen</PresentationFormat>
  <Paragraphs>258</Paragraphs>
  <Slides>26</Slides>
  <Notes>8</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26</vt:i4>
      </vt:variant>
    </vt:vector>
  </HeadingPairs>
  <TitlesOfParts>
    <vt:vector size="42" baseType="lpstr">
      <vt:lpstr>Arial</vt:lpstr>
      <vt:lpstr>SimSun</vt:lpstr>
      <vt:lpstr>Wingdings</vt:lpstr>
      <vt:lpstr>Times New Roman</vt:lpstr>
      <vt:lpstr>Arial Narrow</vt:lpstr>
      <vt:lpstr>Arial Black</vt:lpstr>
      <vt:lpstr>Georgia</vt:lpstr>
      <vt:lpstr>Calibri</vt:lpstr>
      <vt:lpstr>Times New Roman</vt:lpstr>
      <vt:lpstr>Microsoft YaHei</vt:lpstr>
      <vt:lpstr>Arial Unicode MS</vt:lpstr>
      <vt:lpstr>Calibri Light</vt:lpstr>
      <vt:lpstr>Calibri</vt:lpstr>
      <vt:lpstr>monospace</vt:lpstr>
      <vt:lpstr>Segoe Print</vt:lpstr>
      <vt:lpstr>Office Theme</vt:lpstr>
      <vt:lpstr>PowerPoint 演示文稿</vt:lpstr>
      <vt:lpstr>PowerPoint 演示文稿</vt:lpstr>
      <vt:lpstr>OBJECTIVE OF THE PROJECT</vt:lpstr>
      <vt:lpstr>ABSTRACT</vt:lpstr>
      <vt:lpstr>PowerPoint 演示文稿</vt:lpstr>
      <vt:lpstr>PowerPoint 演示文稿</vt:lpstr>
      <vt:lpstr>PowerPoint 演示文稿</vt:lpstr>
      <vt:lpstr>SOFTWARE AND HARDWARE REQUIREMENT </vt:lpstr>
      <vt:lpstr>MODULES </vt:lpstr>
      <vt:lpstr>SUMMARY OF MODULE-1 (User Registration and Login)</vt:lpstr>
      <vt:lpstr>SUMMARY OF MODULE-2 (Destination Management)</vt:lpstr>
      <vt:lpstr>SUMMARY OF MODULE-3 (Booking and Reservation)</vt:lpstr>
      <vt:lpstr>SUMMARY OF MODULE-4 (Tour Packages and Itinerary Planning)</vt:lpstr>
      <vt:lpstr>SUMMARY OF MODULE-5 (Feedback and Customer Support)</vt:lpstr>
      <vt:lpstr>RESULTS AND DISCUSSION</vt:lpstr>
      <vt:lpstr>MODULE-2  HOME PAGE</vt:lpstr>
      <vt:lpstr>MODULE-3  DESTINATION PAGE</vt:lpstr>
      <vt:lpstr>MODULE-4 PRICING PAGE</vt:lpstr>
      <vt:lpstr>MODULE-5 CUSTOMER FEEDBACK</vt:lpstr>
      <vt:lpstr>Html code in login (login.html)</vt:lpstr>
      <vt:lpstr>PowerPoint 演示文稿</vt:lpstr>
      <vt:lpstr>index.html</vt:lpstr>
      <vt:lpstr>main.css</vt:lpstr>
      <vt:lpstr>main.js</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FAYAS</dc:creator>
  <cp:lastModifiedBy>Ignatiuss123</cp:lastModifiedBy>
  <cp:revision>20</cp:revision>
  <dcterms:created xsi:type="dcterms:W3CDTF">2024-12-04T06:36:00Z</dcterms:created>
  <dcterms:modified xsi:type="dcterms:W3CDTF">2024-12-05T05:42:25Z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43F1D052A6D5460B9C95B0F61E33E982_12</vt:lpwstr>
  </property>
  <property fmtid="{D5CDD505-2E9C-101B-9397-08002B2CF9AE}" pid="3" name="KSOProductBuildVer">
    <vt:lpwstr>1033-12.2.0.18911</vt:lpwstr>
  </property>
</Properties>
</file>